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57"/>
  </p:notesMasterIdLst>
  <p:sldIdLst>
    <p:sldId id="256" r:id="rId5"/>
    <p:sldId id="371" r:id="rId6"/>
    <p:sldId id="372" r:id="rId7"/>
    <p:sldId id="385" r:id="rId8"/>
    <p:sldId id="260" r:id="rId9"/>
    <p:sldId id="326" r:id="rId10"/>
    <p:sldId id="327" r:id="rId11"/>
    <p:sldId id="362" r:id="rId12"/>
    <p:sldId id="375" r:id="rId13"/>
    <p:sldId id="313" r:id="rId14"/>
    <p:sldId id="299" r:id="rId15"/>
    <p:sldId id="328" r:id="rId16"/>
    <p:sldId id="384" r:id="rId17"/>
    <p:sldId id="333" r:id="rId18"/>
    <p:sldId id="329" r:id="rId19"/>
    <p:sldId id="337" r:id="rId20"/>
    <p:sldId id="331" r:id="rId21"/>
    <p:sldId id="330" r:id="rId22"/>
    <p:sldId id="338" r:id="rId23"/>
    <p:sldId id="302" r:id="rId24"/>
    <p:sldId id="290" r:id="rId25"/>
    <p:sldId id="303" r:id="rId26"/>
    <p:sldId id="388" r:id="rId27"/>
    <p:sldId id="306" r:id="rId28"/>
    <p:sldId id="386" r:id="rId29"/>
    <p:sldId id="376" r:id="rId30"/>
    <p:sldId id="360" r:id="rId31"/>
    <p:sldId id="389" r:id="rId32"/>
    <p:sldId id="347" r:id="rId33"/>
    <p:sldId id="361" r:id="rId34"/>
    <p:sldId id="356" r:id="rId35"/>
    <p:sldId id="348" r:id="rId36"/>
    <p:sldId id="355" r:id="rId37"/>
    <p:sldId id="380" r:id="rId38"/>
    <p:sldId id="377" r:id="rId39"/>
    <p:sldId id="378" r:id="rId40"/>
    <p:sldId id="339" r:id="rId41"/>
    <p:sldId id="349" r:id="rId42"/>
    <p:sldId id="340" r:id="rId43"/>
    <p:sldId id="341" r:id="rId44"/>
    <p:sldId id="350" r:id="rId45"/>
    <p:sldId id="390" r:id="rId46"/>
    <p:sldId id="353" r:id="rId47"/>
    <p:sldId id="351" r:id="rId48"/>
    <p:sldId id="382" r:id="rId49"/>
    <p:sldId id="373" r:id="rId50"/>
    <p:sldId id="381" r:id="rId51"/>
    <p:sldId id="363" r:id="rId52"/>
    <p:sldId id="383" r:id="rId53"/>
    <p:sldId id="391" r:id="rId54"/>
    <p:sldId id="274" r:id="rId55"/>
    <p:sldId id="392" r:id="rId56"/>
  </p:sldIdLst>
  <p:sldSz cx="12192000" cy="6858000"/>
  <p:notesSz cx="6858000" cy="9144000"/>
  <p:embeddedFontLst>
    <p:embeddedFont>
      <p:font typeface="210 골목길 B" panose="02020603020101020101" pitchFamily="18" charset="-127"/>
      <p:regular r:id="rId58"/>
    </p:embeddedFont>
    <p:embeddedFont>
      <p:font typeface="KoPubWorld돋움체 Bold" panose="00000800000000000000" pitchFamily="2" charset="-127"/>
      <p:bold r:id="rId59"/>
    </p:embeddedFont>
    <p:embeddedFont>
      <p:font typeface="KoPubWorld돋움체 Medium" panose="00000600000000000000" pitchFamily="2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o2pencil@office.uos.ac.kr" initials="n" lastIdx="2" clrIdx="0">
    <p:extLst>
      <p:ext uri="{19B8F6BF-5375-455C-9EA6-DF929625EA0E}">
        <p15:presenceInfo xmlns:p15="http://schemas.microsoft.com/office/powerpoint/2012/main" userId="S::no2pencil@office.uos.ac.kr::a58730c0-b470-425a-9a92-e1755d7bfb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10A678"/>
    <a:srgbClr val="DFE7F1"/>
    <a:srgbClr val="1772B1"/>
    <a:srgbClr val="D52021"/>
    <a:srgbClr val="F0A01C"/>
    <a:srgbClr val="4F97C9"/>
    <a:srgbClr val="F8B62C"/>
    <a:srgbClr val="9A9BA0"/>
    <a:srgbClr val="F7B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3AA055-65D4-4CE8-9133-22822AB3B8B8}" v="5" dt="2021-08-30T05:24:32.3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07" autoAdjust="0"/>
    <p:restoredTop sz="90621" autoAdjust="0"/>
  </p:normalViewPr>
  <p:slideViewPr>
    <p:cSldViewPr snapToGrid="0">
      <p:cViewPr varScale="1">
        <p:scale>
          <a:sx n="77" d="100"/>
          <a:sy n="77" d="100"/>
        </p:scale>
        <p:origin x="2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48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410AF-8BE7-4A53-9B58-4D360B358A40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1E667-40D6-47C2-BDA9-92C7A34DC4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2238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241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86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07693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081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756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862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873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15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3779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21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0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80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7531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734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70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86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43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31E667-40D6-47C2-BDA9-92C7A34DC43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8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9ED32-A1A2-4F6A-AEBB-4AB3085D4A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70155E-AAA8-4CF5-BA40-7AC162E62A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8FD306-1955-4119-9D12-484621664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66829-8528-4868-92BB-2954CC78222A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E82C-9705-4969-90A4-C0889E9DD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EF5F97-811F-406D-9DA8-A4E51DE5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62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18834-3803-4E69-B52C-447661FF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BFFC54-7D82-4C5E-A3EC-7CE547DCF8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3CAC34-E2F3-468A-9E5D-81FF16FE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8D2E3-9B86-4478-97C4-259376715E58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ACEE9D-46C9-4221-A6FC-5CB303ECE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2BA899-4536-4B36-9788-7D2636C2A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30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ECFA5C0-DCEE-40C5-86C3-EC553E6709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F667-E46D-426E-99BD-A9FB07123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45E1D-F4C6-48F7-B0B1-6C1B5A76B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EC7AE-21FB-44E0-9A23-2F2B1CA3A533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3A9623-7FD0-487E-90B6-CE908824A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8A4589-20AE-44C0-ABCA-98FC0482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6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96D79B-FBF8-4D40-AAC6-CC64B730C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0D3DD-D620-4A49-9035-FDABE208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148330-B854-49A9-9609-F98B7EF11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57496-79A6-42BE-A2DB-058A369C77BA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F2357B-55D4-4D63-A52E-67346C822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B1B5E-42A2-4915-836C-8F7660594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64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AFFE6-AA6B-4C8A-94BD-84EEF45C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29B7D1-861F-4125-B623-90979930A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B4D69-FB9B-4B21-93B5-E6AD3C81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4A1F1-79A3-4E55-AF8C-4B2AE96A10A0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61C4E-17D2-4AFE-8048-57A23F354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D712E7-4B76-40C5-8E35-4510C2CB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88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19EB9F-8377-4584-AB5B-C09385E5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5C110A-181B-4E29-BCE2-C300EC5A50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DACD4E-58FF-436D-9B80-5F3570189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722C4A-DC13-4FB3-A22D-85AB75289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6A680-BF52-4F59-8E2F-2EA05DD5A66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BD88A5-0B82-41B2-A11B-64B71FB1C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9BFF0F-D142-4991-ABA4-36035FBE0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42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45CB1-A855-40ED-AF82-E12FFFC7E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43CAFD-077A-4B7C-B7FB-3288E02A7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09D398-F8A1-4B02-8765-0AB5B9626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F1204-C41F-4215-AC2B-12BB9080B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CEE31D-60BB-48AB-9F8E-75CDF6EDDF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B149FEA-FDE2-4AFD-96A6-2B22A4B7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0D62E-CAF3-4964-A10B-A119F6A261C4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F8954F-6916-4ECC-971C-2E46024F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D74AE5-A55F-44DE-BF64-89F4CC59B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275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B360B1-EE7C-4F57-B15B-AC85A9DD7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56335A2-D3DD-44F5-860D-DF6519F06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38215-9E77-4CEC-A5D2-A2BD6B0E8A14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0A5002-2BBB-472A-B9F9-E6F09FAB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BA700E-64EC-41D0-81B9-E5A258E5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465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6790767-3271-4F6D-87FD-F193C01E1267}"/>
              </a:ext>
            </a:extLst>
          </p:cNvPr>
          <p:cNvSpPr/>
          <p:nvPr userDrawn="1"/>
        </p:nvSpPr>
        <p:spPr>
          <a:xfrm>
            <a:off x="0" y="0"/>
            <a:ext cx="12192000" cy="850232"/>
          </a:xfrm>
          <a:prstGeom prst="rect">
            <a:avLst/>
          </a:prstGeom>
          <a:solidFill>
            <a:srgbClr val="6F7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83558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86A45EA3-9395-4743-8633-DC22487A4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78B8B4A5-9D8E-4EA5-A900-8949514E481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126020-5B18-4F53-92E1-2F7EE58313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6908" y="6416940"/>
            <a:ext cx="1370090" cy="377089"/>
          </a:xfrm>
          <a:prstGeom prst="rect">
            <a:avLst/>
          </a:prstGeom>
        </p:spPr>
      </p:pic>
      <p:pic>
        <p:nvPicPr>
          <p:cNvPr id="7" name="Picture 2" descr="국토교통부 로고">
            <a:extLst>
              <a:ext uri="{FF2B5EF4-FFF2-40B4-BE49-F238E27FC236}">
                <a16:creationId xmlns:a16="http://schemas.microsoft.com/office/drawing/2014/main" id="{FD598F0E-894E-4751-9057-C342777AD8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02" y="6380820"/>
            <a:ext cx="1231036" cy="44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97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C8B03-03C3-40FA-AE37-11C38D0D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D82D6-926B-404F-8ED0-AB3451DAE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B557F9-70C4-41AD-8A5F-E4B6138EB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87746E-7407-43CE-AEDC-65EB0AB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CB5C-DBED-49AC-AF89-9FC4EDCC740F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A8714EA-3F3E-4626-8426-39C4BED5C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AD436B-7574-45CA-8955-737D27BC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34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888E4-4383-46D5-92F3-DE1739422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6516EE-A440-485C-9E1D-E4B7D1966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73BB97-C31C-44AA-880F-B2B0421E4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1581AF-626F-410E-BBE8-457956EBB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3321-EFA2-4696-ADC2-7F540ECDC451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996F94-FDCC-4793-9836-B1C438B59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B4A41F-22EA-47A4-A889-34869DD1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818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6069B-70D4-445D-A89E-1084FB30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8C5EB7-C14A-4433-944A-6F9CE4F92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539256-CA0F-4409-A0E1-2CDE372D5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AB2AD-F959-4F99-BD75-93B6EF543C91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7E434D-A418-4594-84FB-B8E24661D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3823F7-5412-4BA6-9113-653A40136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8B4A5-9D8E-4EA5-A900-8949514E481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0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92.png"/><Relationship Id="rId10" Type="http://schemas.openxmlformats.org/officeDocument/2006/relationships/image" Target="../media/image95.png"/><Relationship Id="rId4" Type="http://schemas.microsoft.com/office/2007/relationships/hdphoto" Target="../media/hdphoto1.wdp"/><Relationship Id="rId9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microsoft.com/office/2007/relationships/hdphoto" Target="../media/hdphoto2.wdp"/><Relationship Id="rId12" Type="http://schemas.microsoft.com/office/2007/relationships/hdphoto" Target="../media/hdphoto6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microsoft.com/office/2007/relationships/hdphoto" Target="../media/hdphoto5.wdp"/><Relationship Id="rId4" Type="http://schemas.microsoft.com/office/2007/relationships/hdphoto" Target="../media/hdphoto4.wdp"/><Relationship Id="rId9" Type="http://schemas.openxmlformats.org/officeDocument/2006/relationships/image" Target="../media/image98.png"/><Relationship Id="rId1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타맥 도로의 비행기">
            <a:extLst>
              <a:ext uri="{FF2B5EF4-FFF2-40B4-BE49-F238E27FC236}">
                <a16:creationId xmlns:a16="http://schemas.microsoft.com/office/drawing/2014/main" id="{0B210B1D-C855-4A46-9EEE-BE24BFDB52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81" b="11336"/>
          <a:stretch/>
        </p:blipFill>
        <p:spPr>
          <a:xfrm>
            <a:off x="0" y="0"/>
            <a:ext cx="12191982" cy="68591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CDDF7F-DA75-4356-953A-0AD6B1132484}"/>
              </a:ext>
            </a:extLst>
          </p:cNvPr>
          <p:cNvSpPr txBox="1"/>
          <p:nvPr/>
        </p:nvSpPr>
        <p:spPr>
          <a:xfrm>
            <a:off x="464276" y="1063897"/>
            <a:ext cx="495520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항공 지연분석을 통한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온실가스 감축 프로젝트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E2956-68BF-4C8E-B34D-55BA737391F9}"/>
              </a:ext>
            </a:extLst>
          </p:cNvPr>
          <p:cNvSpPr txBox="1"/>
          <p:nvPr/>
        </p:nvSpPr>
        <p:spPr>
          <a:xfrm>
            <a:off x="723963" y="2387336"/>
            <a:ext cx="44358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데이터를 중심으로 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3BADE-8D0F-4BE1-9289-AB2655EE26F1}"/>
              </a:ext>
            </a:extLst>
          </p:cNvPr>
          <p:cNvSpPr txBox="1"/>
          <p:nvPr/>
        </p:nvSpPr>
        <p:spPr>
          <a:xfrm>
            <a:off x="8814663" y="6040724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TEAM :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쉿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비행중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김민겸 〮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김서민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김재훈 〮 </a:t>
            </a:r>
            <a:r>
              <a:rPr lang="ko-KR" altLang="en-US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이익규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6669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7064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운항 편 수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 수에 따른 온실가스 배출량  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C2F20-CEA2-47F4-B7C4-FC402702B376}"/>
              </a:ext>
            </a:extLst>
          </p:cNvPr>
          <p:cNvSpPr/>
          <p:nvPr/>
        </p:nvSpPr>
        <p:spPr>
          <a:xfrm>
            <a:off x="9260541" y="0"/>
            <a:ext cx="293145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공항 지연 분석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6200" y="6516289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AF774D-44E5-D047-910B-DB0B1835238B}"/>
              </a:ext>
            </a:extLst>
          </p:cNvPr>
          <p:cNvSpPr txBox="1"/>
          <p:nvPr/>
        </p:nvSpPr>
        <p:spPr>
          <a:xfrm>
            <a:off x="541057" y="5867799"/>
            <a:ext cx="118974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총계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FE9DB3-A811-714D-93AE-99FAC11BC7AE}"/>
              </a:ext>
            </a:extLst>
          </p:cNvPr>
          <p:cNvSpPr txBox="1"/>
          <p:nvPr/>
        </p:nvSpPr>
        <p:spPr>
          <a:xfrm>
            <a:off x="2330650" y="5867799"/>
            <a:ext cx="118974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총계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D9DD-D652-294A-BD6F-8FF99C35082F}"/>
              </a:ext>
            </a:extLst>
          </p:cNvPr>
          <p:cNvSpPr txBox="1"/>
          <p:nvPr/>
        </p:nvSpPr>
        <p:spPr>
          <a:xfrm>
            <a:off x="4120243" y="5874000"/>
            <a:ext cx="3256341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배출량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(SCOPE 1,2)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51C32A-2D2F-8D4A-8928-DB296C5FD83D}"/>
              </a:ext>
            </a:extLst>
          </p:cNvPr>
          <p:cNvSpPr txBox="1"/>
          <p:nvPr/>
        </p:nvSpPr>
        <p:spPr>
          <a:xfrm>
            <a:off x="10167087" y="442591"/>
            <a:ext cx="2024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모든 공항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272D04-F854-744D-9BD5-77BD2079CF65}"/>
              </a:ext>
            </a:extLst>
          </p:cNvPr>
          <p:cNvSpPr/>
          <p:nvPr/>
        </p:nvSpPr>
        <p:spPr>
          <a:xfrm>
            <a:off x="1730806" y="5792673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A530C27-2F8E-8440-8154-5BA6E61C8E08}"/>
              </a:ext>
            </a:extLst>
          </p:cNvPr>
          <p:cNvSpPr/>
          <p:nvPr/>
        </p:nvSpPr>
        <p:spPr>
          <a:xfrm>
            <a:off x="3520399" y="5788277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0D4E169-1A50-D94F-B572-F68504B46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563" y="3381677"/>
            <a:ext cx="3721100" cy="16292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BC0320C-3D99-034D-85A8-5CCB7001F713}"/>
              </a:ext>
            </a:extLst>
          </p:cNvPr>
          <p:cNvSpPr txBox="1"/>
          <p:nvPr/>
        </p:nvSpPr>
        <p:spPr>
          <a:xfrm>
            <a:off x="7759563" y="2382667"/>
            <a:ext cx="4327071" cy="794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400"/>
              </a:spcBef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</a:t>
            </a:r>
            <a:r>
              <a:rPr lang="en-US" altLang="ko-Kore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편수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와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ts val="120"/>
              </a:lnSpc>
              <a:spcBef>
                <a:spcPts val="2400"/>
              </a:spcBef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배출량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과의 상관계수 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84590B5-9C92-9845-AC16-ABAEB5F0C6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05" y="1128924"/>
            <a:ext cx="6947644" cy="4825908"/>
          </a:xfrm>
          <a:prstGeom prst="rect">
            <a:avLst/>
          </a:prstGeom>
        </p:spPr>
      </p:pic>
      <p:sp>
        <p:nvSpPr>
          <p:cNvPr id="14" name="모서리가 둥근 직사각형 87">
            <a:extLst>
              <a:ext uri="{FF2B5EF4-FFF2-40B4-BE49-F238E27FC236}">
                <a16:creationId xmlns:a16="http://schemas.microsoft.com/office/drawing/2014/main" id="{766AFB42-35D7-4FD0-8D74-1AE62899B355}"/>
              </a:ext>
            </a:extLst>
          </p:cNvPr>
          <p:cNvSpPr/>
          <p:nvPr/>
        </p:nvSpPr>
        <p:spPr>
          <a:xfrm>
            <a:off x="7559400" y="2072625"/>
            <a:ext cx="4021067" cy="3046027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3766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4144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연도별 편수 대비 </a:t>
            </a:r>
            <a:r>
              <a:rPr lang="ko-KR" altLang="en-US" sz="28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지연율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F91719-66E9-444E-811F-F23F8C9D4F65}"/>
              </a:ext>
            </a:extLst>
          </p:cNvPr>
          <p:cNvSpPr/>
          <p:nvPr/>
        </p:nvSpPr>
        <p:spPr>
          <a:xfrm>
            <a:off x="9260541" y="0"/>
            <a:ext cx="293145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공항 지연 분석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8BE150-B4C6-0C44-B0E1-55C712F71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1066389"/>
            <a:ext cx="5685803" cy="505528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D49A149-05A7-C944-8D58-8B6B58129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96" y="1312685"/>
            <a:ext cx="5588000" cy="40546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3006E9-DA86-644C-A07C-6E47D8F36533}"/>
              </a:ext>
            </a:extLst>
          </p:cNvPr>
          <p:cNvSpPr txBox="1"/>
          <p:nvPr/>
        </p:nvSpPr>
        <p:spPr>
          <a:xfrm>
            <a:off x="815924" y="5367300"/>
            <a:ext cx="44967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감소를 위한 노력에도 불구하고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spcBef>
                <a:spcPts val="1200"/>
              </a:spcBef>
            </a:pP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2016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년도부터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지연율이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평균 이상을 유지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모서리가 둥근 직사각형 87">
            <a:extLst>
              <a:ext uri="{FF2B5EF4-FFF2-40B4-BE49-F238E27FC236}">
                <a16:creationId xmlns:a16="http://schemas.microsoft.com/office/drawing/2014/main" id="{F3B02F74-B55C-43DE-B2D7-3D2836E45CAF}"/>
              </a:ext>
            </a:extLst>
          </p:cNvPr>
          <p:cNvSpPr/>
          <p:nvPr/>
        </p:nvSpPr>
        <p:spPr>
          <a:xfrm flipH="1">
            <a:off x="5912678" y="1066389"/>
            <a:ext cx="5923722" cy="5307178"/>
          </a:xfrm>
          <a:prstGeom prst="roundRect">
            <a:avLst>
              <a:gd name="adj" fmla="val 6245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1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7061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공항과 그 외 국내 공항의 현황 분석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F91719-66E9-444E-811F-F23F8C9D4F65}"/>
              </a:ext>
            </a:extLst>
          </p:cNvPr>
          <p:cNvSpPr/>
          <p:nvPr/>
        </p:nvSpPr>
        <p:spPr>
          <a:xfrm>
            <a:off x="9260541" y="0"/>
            <a:ext cx="293145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공항 지연 분석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9BA7DB-E174-6243-9EAC-36AC77C67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1"/>
          <a:stretch/>
        </p:blipFill>
        <p:spPr>
          <a:xfrm>
            <a:off x="1365772" y="1083215"/>
            <a:ext cx="4744582" cy="188238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50A7CA9-841F-5B45-A7A9-4C9EA6F125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0"/>
          <a:stretch/>
        </p:blipFill>
        <p:spPr>
          <a:xfrm>
            <a:off x="1365772" y="2965601"/>
            <a:ext cx="4789232" cy="17756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DB37B61-D353-724C-B5E7-50059210D2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90"/>
          <a:stretch/>
        </p:blipFill>
        <p:spPr>
          <a:xfrm>
            <a:off x="1365772" y="4735694"/>
            <a:ext cx="4835738" cy="188798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7168838-C7E3-C748-AD2C-266EF1F10950}"/>
              </a:ext>
            </a:extLst>
          </p:cNvPr>
          <p:cNvSpPr txBox="1"/>
          <p:nvPr/>
        </p:nvSpPr>
        <p:spPr>
          <a:xfrm>
            <a:off x="126266" y="1453541"/>
            <a:ext cx="1154538" cy="338554"/>
          </a:xfrm>
          <a:prstGeom prst="rect">
            <a:avLst/>
          </a:prstGeom>
          <a:solidFill>
            <a:srgbClr val="C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 </a:t>
            </a:r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1/3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5F8427-D3DC-7840-91F2-9D58C2BFDE28}"/>
              </a:ext>
            </a:extLst>
          </p:cNvPr>
          <p:cNvSpPr txBox="1"/>
          <p:nvPr/>
        </p:nvSpPr>
        <p:spPr>
          <a:xfrm>
            <a:off x="8523402" y="1165693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이유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0481F51-1F77-F340-AB2A-C68B38A91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9712" y="2072521"/>
            <a:ext cx="2932237" cy="331208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6CED67F-3FF7-414E-9C30-C2025A87F7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030"/>
          <a:stretch/>
        </p:blipFill>
        <p:spPr>
          <a:xfrm>
            <a:off x="9210874" y="2174088"/>
            <a:ext cx="2932237" cy="327882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3063CA7-6ACB-8442-B83E-204FAB80E4FE}"/>
              </a:ext>
            </a:extLst>
          </p:cNvPr>
          <p:cNvSpPr txBox="1"/>
          <p:nvPr/>
        </p:nvSpPr>
        <p:spPr>
          <a:xfrm>
            <a:off x="6649178" y="5629716"/>
            <a:ext cx="2233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제외 국내 공항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0B9E1A-D65F-2B4D-A67E-83A5B13C61B4}"/>
              </a:ext>
            </a:extLst>
          </p:cNvPr>
          <p:cNvSpPr txBox="1"/>
          <p:nvPr/>
        </p:nvSpPr>
        <p:spPr>
          <a:xfrm>
            <a:off x="9813791" y="5629716"/>
            <a:ext cx="1710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국제 공항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C3C924-1AB0-0D40-BD1B-EB719E4695A7}"/>
              </a:ext>
            </a:extLst>
          </p:cNvPr>
          <p:cNvSpPr txBox="1"/>
          <p:nvPr/>
        </p:nvSpPr>
        <p:spPr>
          <a:xfrm>
            <a:off x="126266" y="3324651"/>
            <a:ext cx="1154538" cy="338554"/>
          </a:xfrm>
          <a:prstGeom prst="rect">
            <a:avLst/>
          </a:prstGeom>
          <a:solidFill>
            <a:srgbClr val="C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</a:t>
            </a:r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1/3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B6213B-2C76-4947-B7E9-DD53086E0420}"/>
              </a:ext>
            </a:extLst>
          </p:cNvPr>
          <p:cNvSpPr txBox="1"/>
          <p:nvPr/>
        </p:nvSpPr>
        <p:spPr>
          <a:xfrm>
            <a:off x="126266" y="5104402"/>
            <a:ext cx="1154538" cy="338554"/>
          </a:xfrm>
          <a:prstGeom prst="rect">
            <a:avLst/>
          </a:prstGeom>
          <a:solidFill>
            <a:srgbClr val="C00000">
              <a:alpha val="85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 </a:t>
            </a:r>
            <a:r>
              <a:rPr lang="en-US" altLang="ko-KR" sz="16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1/2</a:t>
            </a:r>
            <a:endParaRPr lang="ko-KR" altLang="en-US" sz="16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7B2743-0F45-ED43-AA8A-BBE31C97C18C}"/>
              </a:ext>
            </a:extLst>
          </p:cNvPr>
          <p:cNvSpPr txBox="1"/>
          <p:nvPr/>
        </p:nvSpPr>
        <p:spPr>
          <a:xfrm>
            <a:off x="-289705" y="1093263"/>
            <a:ext cx="2019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국제 공항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839DDCE-EC5C-6F4F-917A-8795242D36E2}"/>
              </a:ext>
            </a:extLst>
          </p:cNvPr>
          <p:cNvSpPr txBox="1"/>
          <p:nvPr/>
        </p:nvSpPr>
        <p:spPr>
          <a:xfrm>
            <a:off x="6421119" y="1444848"/>
            <a:ext cx="5549805" cy="461665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지연 요인 </a:t>
            </a:r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id="{41BE263C-C9E4-F749-836D-D7C6517D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68660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12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모서리가 둥근 직사각형 87">
            <a:extLst>
              <a:ext uri="{FF2B5EF4-FFF2-40B4-BE49-F238E27FC236}">
                <a16:creationId xmlns:a16="http://schemas.microsoft.com/office/drawing/2014/main" id="{1ED87309-D22A-4A3C-8740-8B048E14E4FE}"/>
              </a:ext>
            </a:extLst>
          </p:cNvPr>
          <p:cNvSpPr/>
          <p:nvPr/>
        </p:nvSpPr>
        <p:spPr>
          <a:xfrm flipH="1">
            <a:off x="6286477" y="1165693"/>
            <a:ext cx="5848795" cy="5263210"/>
          </a:xfrm>
          <a:prstGeom prst="roundRect">
            <a:avLst>
              <a:gd name="adj" fmla="val 7353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2305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7387497" y="1948471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3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6298034" y="3077376"/>
            <a:ext cx="240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8CB1-4416-F246-9D9C-0A57C620F669}"/>
              </a:ext>
            </a:extLst>
          </p:cNvPr>
          <p:cNvSpPr txBox="1"/>
          <p:nvPr/>
        </p:nvSpPr>
        <p:spPr>
          <a:xfrm>
            <a:off x="9146829" y="1948471"/>
            <a:ext cx="304517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 분석</a:t>
            </a:r>
            <a:endParaRPr kumimoji="1" lang="en-US" altLang="ko-Kore-KR" b="1" dirty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변인 분석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kumimoji="1" lang="en-US" altLang="ko-Kore-KR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1) </a:t>
            </a: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여객처리</a:t>
            </a:r>
            <a:r>
              <a:rPr kumimoji="1" lang="en-US" altLang="ko-KR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유동인구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kumimoji="1" lang="en-US" altLang="ko-Kore-KR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</a:t>
            </a: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기상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05D93708-52D0-4DA6-BD8B-B1B8B87B7B7A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633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C2F20-CEA2-47F4-B7C4-FC402702B376}"/>
              </a:ext>
            </a:extLst>
          </p:cNvPr>
          <p:cNvSpPr/>
          <p:nvPr/>
        </p:nvSpPr>
        <p:spPr>
          <a:xfrm>
            <a:off x="9260541" y="0"/>
            <a:ext cx="293145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369C22-0AA2-6843-BAD9-A05553419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4" y="1045831"/>
            <a:ext cx="5241236" cy="257791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60BE74-46F8-074F-B281-AEABFD60F698}"/>
              </a:ext>
            </a:extLst>
          </p:cNvPr>
          <p:cNvGrpSpPr/>
          <p:nvPr/>
        </p:nvGrpSpPr>
        <p:grpSpPr>
          <a:xfrm>
            <a:off x="6757969" y="1044091"/>
            <a:ext cx="4501243" cy="3980496"/>
            <a:chOff x="6336879" y="1175947"/>
            <a:chExt cx="4318000" cy="30607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75E62D-FCCE-B34F-AA81-4CBBFE9E6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6879" y="1175947"/>
              <a:ext cx="4318000" cy="3060700"/>
            </a:xfrm>
            <a:prstGeom prst="rect">
              <a:avLst/>
            </a:prstGeom>
          </p:spPr>
        </p:pic>
        <p:cxnSp>
          <p:nvCxnSpPr>
            <p:cNvPr id="12" name="직선 연결선[R] 11">
              <a:extLst>
                <a:ext uri="{FF2B5EF4-FFF2-40B4-BE49-F238E27FC236}">
                  <a16:creationId xmlns:a16="http://schemas.microsoft.com/office/drawing/2014/main" id="{DE813879-2F37-3042-B535-D280153B7BC7}"/>
                </a:ext>
              </a:extLst>
            </p:cNvPr>
            <p:cNvCxnSpPr/>
            <p:nvPr/>
          </p:nvCxnSpPr>
          <p:spPr>
            <a:xfrm flipV="1">
              <a:off x="7231740" y="1647058"/>
              <a:ext cx="2936831" cy="1791045"/>
            </a:xfrm>
            <a:prstGeom prst="line">
              <a:avLst/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288E604-97E2-2D4E-AB00-75270C067803}"/>
              </a:ext>
            </a:extLst>
          </p:cNvPr>
          <p:cNvSpPr txBox="1"/>
          <p:nvPr/>
        </p:nvSpPr>
        <p:spPr>
          <a:xfrm>
            <a:off x="164294" y="197310"/>
            <a:ext cx="5941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운항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지연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상관 관계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F8A06C-35E7-3646-8DE6-410D1D95B348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CB718F9-D5F0-474C-9A35-17FDF77F0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48" y="3700349"/>
            <a:ext cx="4991227" cy="26519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403E5C2-650D-D74E-A301-61A6702224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78"/>
          <a:stretch/>
        </p:blipFill>
        <p:spPr>
          <a:xfrm>
            <a:off x="7364781" y="4885109"/>
            <a:ext cx="3763126" cy="720926"/>
          </a:xfrm>
          <a:prstGeom prst="rect">
            <a:avLst/>
          </a:prstGeom>
        </p:spPr>
      </p:pic>
      <p:sp>
        <p:nvSpPr>
          <p:cNvPr id="22" name="타원 21">
            <a:extLst>
              <a:ext uri="{FF2B5EF4-FFF2-40B4-BE49-F238E27FC236}">
                <a16:creationId xmlns:a16="http://schemas.microsoft.com/office/drawing/2014/main" id="{1BE2F32B-1EB4-3245-84CF-77C36505E07F}"/>
              </a:ext>
            </a:extLst>
          </p:cNvPr>
          <p:cNvSpPr/>
          <p:nvPr/>
        </p:nvSpPr>
        <p:spPr>
          <a:xfrm>
            <a:off x="9074366" y="5201222"/>
            <a:ext cx="685801" cy="314996"/>
          </a:xfrm>
          <a:prstGeom prst="ellipse">
            <a:avLst/>
          </a:prstGeom>
          <a:noFill/>
          <a:ln w="19050">
            <a:solidFill>
              <a:srgbClr val="941100">
                <a:alpha val="86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64C1F0-9CDD-D446-97CD-84A76AF324C1}"/>
              </a:ext>
            </a:extLst>
          </p:cNvPr>
          <p:cNvSpPr txBox="1"/>
          <p:nvPr/>
        </p:nvSpPr>
        <p:spPr>
          <a:xfrm>
            <a:off x="7230891" y="5619075"/>
            <a:ext cx="3833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수와 지연 수의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매우 강한 </a:t>
            </a:r>
            <a:r>
              <a:rPr lang="ko-KR" altLang="en-US" sz="2000" dirty="0">
                <a:solidFill>
                  <a:srgbClr val="9411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상관 관계</a:t>
            </a: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28A8B2C-DD6B-9C4D-8A1F-89E398788493}"/>
              </a:ext>
            </a:extLst>
          </p:cNvPr>
          <p:cNvCxnSpPr>
            <a:cxnSpLocks/>
          </p:cNvCxnSpPr>
          <p:nvPr/>
        </p:nvCxnSpPr>
        <p:spPr>
          <a:xfrm>
            <a:off x="5718313" y="1160621"/>
            <a:ext cx="0" cy="5191683"/>
          </a:xfrm>
          <a:prstGeom prst="line">
            <a:avLst/>
          </a:prstGeom>
          <a:ln w="47625">
            <a:solidFill>
              <a:srgbClr val="6F72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87">
            <a:extLst>
              <a:ext uri="{FF2B5EF4-FFF2-40B4-BE49-F238E27FC236}">
                <a16:creationId xmlns:a16="http://schemas.microsoft.com/office/drawing/2014/main" id="{7F1466FF-2FC3-4683-8567-107A09520024}"/>
              </a:ext>
            </a:extLst>
          </p:cNvPr>
          <p:cNvSpPr/>
          <p:nvPr/>
        </p:nvSpPr>
        <p:spPr>
          <a:xfrm flipH="1">
            <a:off x="6199904" y="1044091"/>
            <a:ext cx="5786687" cy="5384812"/>
          </a:xfrm>
          <a:prstGeom prst="roundRect">
            <a:avLst>
              <a:gd name="adj" fmla="val 4996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531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5186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온실가스 배출량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3A6747-9F31-7545-A37F-E4FF75CAE1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7"/>
          <a:stretch/>
        </p:blipFill>
        <p:spPr>
          <a:xfrm>
            <a:off x="164294" y="1436914"/>
            <a:ext cx="11788220" cy="490725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097925-9184-BE41-8DE0-CE7E79D8A93D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0910AF-6E08-4E43-A925-1A5D905477CE}"/>
              </a:ext>
            </a:extLst>
          </p:cNvPr>
          <p:cNvSpPr txBox="1"/>
          <p:nvPr/>
        </p:nvSpPr>
        <p:spPr>
          <a:xfrm>
            <a:off x="-274169" y="2362187"/>
            <a:ext cx="6938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>
                <a:solidFill>
                  <a:srgbClr val="10A6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SCOPE3 </a:t>
            </a:r>
            <a:r>
              <a:rPr kumimoji="1" lang="ko-KR" altLang="en-US" sz="2000" dirty="0">
                <a:solidFill>
                  <a:srgbClr val="10A6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온실가스 배출량이 압도적으로 많으며</a:t>
            </a:r>
            <a:r>
              <a:rPr kumimoji="1" lang="en-US" altLang="ko-KR" sz="2000" dirty="0">
                <a:solidFill>
                  <a:srgbClr val="10A6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kumimoji="1" lang="en-US" altLang="ko-KR" sz="2000" dirty="0">
                <a:solidFill>
                  <a:srgbClr val="10A6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2019</a:t>
            </a:r>
            <a:r>
              <a:rPr kumimoji="1" lang="ko-KR" altLang="en-US" sz="2000" dirty="0">
                <a:solidFill>
                  <a:srgbClr val="10A678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년까지 지속적으로 상승 추세 </a:t>
            </a:r>
            <a:endParaRPr kumimoji="1" lang="en-US" altLang="ko-KR" sz="2000" dirty="0">
              <a:solidFill>
                <a:srgbClr val="10A678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슬라이드 번호 개체 틀 2">
            <a:extLst>
              <a:ext uri="{FF2B5EF4-FFF2-40B4-BE49-F238E27FC236}">
                <a16:creationId xmlns:a16="http://schemas.microsoft.com/office/drawing/2014/main" id="{23F9C512-B0B3-214E-890C-B4B86E898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15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304C117-16A8-0B4D-ABC9-416022A286C1}"/>
              </a:ext>
            </a:extLst>
          </p:cNvPr>
          <p:cNvGrpSpPr/>
          <p:nvPr/>
        </p:nvGrpSpPr>
        <p:grpSpPr>
          <a:xfrm>
            <a:off x="740420" y="1685839"/>
            <a:ext cx="6952319" cy="584774"/>
            <a:chOff x="5255984" y="4142439"/>
            <a:chExt cx="7596493" cy="54024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B2BDA4-40A2-E147-BCA9-C402F15E8438}"/>
                </a:ext>
              </a:extLst>
            </p:cNvPr>
            <p:cNvSpPr/>
            <p:nvPr/>
          </p:nvSpPr>
          <p:spPr>
            <a:xfrm>
              <a:off x="5255984" y="4186894"/>
              <a:ext cx="1304596" cy="393895"/>
            </a:xfrm>
            <a:prstGeom prst="rect">
              <a:avLst/>
            </a:prstGeom>
            <a:solidFill>
              <a:srgbClr val="10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endParaRPr kumimoji="1" lang="ko-Kore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D42F1B9-DB77-5945-8917-429953368A80}"/>
                </a:ext>
              </a:extLst>
            </p:cNvPr>
            <p:cNvSpPr/>
            <p:nvPr/>
          </p:nvSpPr>
          <p:spPr>
            <a:xfrm>
              <a:off x="6560580" y="4142439"/>
              <a:ext cx="6291897" cy="540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기타 간접 온실가스 배출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항공기 배출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승객 및 임직원 이동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지상 조업 차량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070454-1782-D14F-8BE8-9039EE3638E4}"/>
              </a:ext>
            </a:extLst>
          </p:cNvPr>
          <p:cNvSpPr txBox="1"/>
          <p:nvPr/>
        </p:nvSpPr>
        <p:spPr>
          <a:xfrm>
            <a:off x="3814150" y="1072743"/>
            <a:ext cx="40956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별 온실가스 배출량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30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649F6F3B-71E2-3C44-957F-B39F13DEB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1" y="1232542"/>
            <a:ext cx="4050393" cy="277132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C2F20-CEA2-47F4-B7C4-FC402702B376}"/>
              </a:ext>
            </a:extLst>
          </p:cNvPr>
          <p:cNvSpPr/>
          <p:nvPr/>
        </p:nvSpPr>
        <p:spPr>
          <a:xfrm>
            <a:off x="9260541" y="0"/>
            <a:ext cx="293145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8E604-97E2-2D4E-AB00-75270C067803}"/>
              </a:ext>
            </a:extLst>
          </p:cNvPr>
          <p:cNvSpPr txBox="1"/>
          <p:nvPr/>
        </p:nvSpPr>
        <p:spPr>
          <a:xfrm>
            <a:off x="164294" y="197310"/>
            <a:ext cx="6032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지연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 </a:t>
            </a:r>
            <a:r>
              <a:rPr lang="ko-Kore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온실가스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상관 관계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F8A06C-35E7-3646-8DE6-410D1D95B348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F307AFF-4184-1647-9DDD-33F0FE0390EC}"/>
              </a:ext>
            </a:extLst>
          </p:cNvPr>
          <p:cNvGrpSpPr/>
          <p:nvPr/>
        </p:nvGrpSpPr>
        <p:grpSpPr>
          <a:xfrm>
            <a:off x="435909" y="4439448"/>
            <a:ext cx="6469792" cy="393895"/>
            <a:chOff x="5328018" y="1566712"/>
            <a:chExt cx="6469792" cy="393895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7AD6F96-A6B3-3241-A4E7-584EAC665A4C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1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C16A58ED-9E4F-CE4E-B605-0CB38B35BCD3}"/>
                </a:ext>
              </a:extLst>
            </p:cNvPr>
            <p:cNvSpPr/>
            <p:nvPr/>
          </p:nvSpPr>
          <p:spPr>
            <a:xfrm>
              <a:off x="6632613" y="1590030"/>
              <a:ext cx="51651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0.80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상관계수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 매우 강한 양의 상관 관계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2C01D68-EF44-704D-8153-743D0A211048}"/>
              </a:ext>
            </a:extLst>
          </p:cNvPr>
          <p:cNvGrpSpPr/>
          <p:nvPr/>
        </p:nvGrpSpPr>
        <p:grpSpPr>
          <a:xfrm>
            <a:off x="435909" y="4979127"/>
            <a:ext cx="4717004" cy="646331"/>
            <a:chOff x="5328016" y="2807812"/>
            <a:chExt cx="4717004" cy="64633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8C34A38-1A08-FA40-BA19-FC7E3E90C8ED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C7D86D1-6940-8040-815C-49C12CE1523A}"/>
                </a:ext>
              </a:extLst>
            </p:cNvPr>
            <p:cNvSpPr/>
            <p:nvPr/>
          </p:nvSpPr>
          <p:spPr>
            <a:xfrm>
              <a:off x="6632611" y="2807812"/>
              <a:ext cx="341240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P-value</a:t>
              </a:r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가 </a:t>
              </a:r>
              <a:r>
                <a:rPr lang="en-US" altLang="ko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0.05</a:t>
              </a:r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보다 크기 때문에 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통계적으로 유의미하지 않음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D2B03D4-51E1-E045-9EEC-ADF70CDF25A7}"/>
              </a:ext>
            </a:extLst>
          </p:cNvPr>
          <p:cNvGrpSpPr/>
          <p:nvPr/>
        </p:nvGrpSpPr>
        <p:grpSpPr>
          <a:xfrm>
            <a:off x="435909" y="5719041"/>
            <a:ext cx="6469792" cy="408816"/>
            <a:chOff x="5255984" y="4186894"/>
            <a:chExt cx="6469792" cy="408816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DF582A2-1C3E-D148-89F9-730CE15F0987}"/>
                </a:ext>
              </a:extLst>
            </p:cNvPr>
            <p:cNvSpPr/>
            <p:nvPr/>
          </p:nvSpPr>
          <p:spPr>
            <a:xfrm>
              <a:off x="5255984" y="4186894"/>
              <a:ext cx="1304596" cy="393895"/>
            </a:xfrm>
            <a:prstGeom prst="rect">
              <a:avLst/>
            </a:prstGeom>
            <a:solidFill>
              <a:srgbClr val="10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622BA6D-5840-1146-948A-91E0DC16700D}"/>
                </a:ext>
              </a:extLst>
            </p:cNvPr>
            <p:cNvSpPr/>
            <p:nvPr/>
          </p:nvSpPr>
          <p:spPr>
            <a:xfrm>
              <a:off x="6560579" y="4226378"/>
              <a:ext cx="51651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0.89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상관계수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R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과 매우 강한 양의 상관 관계</a:t>
              </a:r>
              <a:endParaRPr lang="ko-Kore-KR" altLang="en-US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CDBF533-D154-5345-9A18-5F9A62DD8B84}"/>
              </a:ext>
            </a:extLst>
          </p:cNvPr>
          <p:cNvSpPr/>
          <p:nvPr/>
        </p:nvSpPr>
        <p:spPr>
          <a:xfrm>
            <a:off x="2874512" y="1261498"/>
            <a:ext cx="568083" cy="177550"/>
          </a:xfrm>
          <a:prstGeom prst="rect">
            <a:avLst/>
          </a:prstGeom>
          <a:solidFill>
            <a:srgbClr val="F0A01C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54528B-498E-CC4A-A410-D93785DD531E}"/>
              </a:ext>
            </a:extLst>
          </p:cNvPr>
          <p:cNvSpPr/>
          <p:nvPr/>
        </p:nvSpPr>
        <p:spPr>
          <a:xfrm>
            <a:off x="6892318" y="1265353"/>
            <a:ext cx="568083" cy="177550"/>
          </a:xfrm>
          <a:prstGeom prst="rect">
            <a:avLst/>
          </a:prstGeom>
          <a:solidFill>
            <a:srgbClr val="4F97C9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4295E76-8392-BF40-A9FD-6AF45A862B91}"/>
              </a:ext>
            </a:extLst>
          </p:cNvPr>
          <p:cNvSpPr/>
          <p:nvPr/>
        </p:nvSpPr>
        <p:spPr>
          <a:xfrm>
            <a:off x="10733409" y="1261498"/>
            <a:ext cx="568083" cy="177550"/>
          </a:xfrm>
          <a:prstGeom prst="rect">
            <a:avLst/>
          </a:prstGeom>
          <a:solidFill>
            <a:srgbClr val="10A678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144C4C-21A3-D446-B81F-227BA05C0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088" y="4462766"/>
            <a:ext cx="4959087" cy="16501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0D7307D-6AF8-6049-9627-6397C4E49F4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13" r="52332"/>
          <a:stretch/>
        </p:blipFill>
        <p:spPr>
          <a:xfrm>
            <a:off x="4167204" y="1254828"/>
            <a:ext cx="3995169" cy="277513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5E58C3B-DB3E-E945-8639-AB37B7437B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5" t="50000"/>
          <a:stretch/>
        </p:blipFill>
        <p:spPr>
          <a:xfrm>
            <a:off x="8129717" y="1174793"/>
            <a:ext cx="3860578" cy="284540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739680E1-5D43-004E-BD95-B76BC2927F03}"/>
              </a:ext>
            </a:extLst>
          </p:cNvPr>
          <p:cNvSpPr/>
          <p:nvPr/>
        </p:nvSpPr>
        <p:spPr>
          <a:xfrm>
            <a:off x="9178384" y="5217513"/>
            <a:ext cx="888080" cy="437673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FF4F8FC-60E9-264D-B880-E9D43888A4C6}"/>
              </a:ext>
            </a:extLst>
          </p:cNvPr>
          <p:cNvSpPr/>
          <p:nvPr/>
        </p:nvSpPr>
        <p:spPr>
          <a:xfrm>
            <a:off x="11453591" y="5210510"/>
            <a:ext cx="605000" cy="500539"/>
          </a:xfrm>
          <a:prstGeom prst="ellipse">
            <a:avLst/>
          </a:prstGeom>
          <a:noFill/>
          <a:ln w="19050">
            <a:solidFill>
              <a:schemeClr val="accent5">
                <a:alpha val="86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B6B644EE-6AA6-924C-84AB-A7496FD7B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0039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6097925-9184-BE41-8DE0-CE7E79D8A93D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212317-76B2-A34D-A60A-751BEF98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91"/>
          <a:stretch/>
        </p:blipFill>
        <p:spPr>
          <a:xfrm>
            <a:off x="528592" y="1955926"/>
            <a:ext cx="4965896" cy="406273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EE0ECBB-369E-FE46-B0FC-42E1CAC03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514" y="1955926"/>
            <a:ext cx="4965894" cy="235765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8F127D-1C72-FB4B-A92F-5AB6FDF3D366}"/>
              </a:ext>
            </a:extLst>
          </p:cNvPr>
          <p:cNvSpPr txBox="1"/>
          <p:nvPr/>
        </p:nvSpPr>
        <p:spPr>
          <a:xfrm>
            <a:off x="164294" y="197310"/>
            <a:ext cx="46650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3) </a:t>
            </a:r>
            <a:r>
              <a:rPr lang="ko-KR" altLang="en-US" sz="28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지연율이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가장 높았던 항공사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4B7620-0CB8-0646-97EC-C6EDA7E645B5}"/>
              </a:ext>
            </a:extLst>
          </p:cNvPr>
          <p:cNvSpPr txBox="1"/>
          <p:nvPr/>
        </p:nvSpPr>
        <p:spPr>
          <a:xfrm>
            <a:off x="6697513" y="1223557"/>
            <a:ext cx="4965895" cy="461665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항공사의 지연 정보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E99A89-ED86-2444-BD3C-542524C79099}"/>
              </a:ext>
            </a:extLst>
          </p:cNvPr>
          <p:cNvSpPr txBox="1"/>
          <p:nvPr/>
        </p:nvSpPr>
        <p:spPr>
          <a:xfrm>
            <a:off x="528593" y="1219119"/>
            <a:ext cx="4965896" cy="461665"/>
          </a:xfrm>
          <a:prstGeom prst="rect">
            <a:avLst/>
          </a:prstGeom>
          <a:solidFill>
            <a:schemeClr val="bg1">
              <a:lumMod val="85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지연율이 가장 높았던 항공사 </a:t>
            </a:r>
            <a:r>
              <a:rPr kumimoji="1" lang="en-US" altLang="ko-Kore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TOP 10</a:t>
            </a:r>
            <a:endParaRPr kumimoji="1"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5" name="직선 연결선[R] 34">
            <a:extLst>
              <a:ext uri="{FF2B5EF4-FFF2-40B4-BE49-F238E27FC236}">
                <a16:creationId xmlns:a16="http://schemas.microsoft.com/office/drawing/2014/main" id="{A8C30C62-A374-5943-B80C-6BBDC8C58B28}"/>
              </a:ext>
            </a:extLst>
          </p:cNvPr>
          <p:cNvCxnSpPr>
            <a:cxnSpLocks/>
          </p:cNvCxnSpPr>
          <p:nvPr/>
        </p:nvCxnSpPr>
        <p:spPr>
          <a:xfrm>
            <a:off x="6096000" y="1045831"/>
            <a:ext cx="0" cy="5191683"/>
          </a:xfrm>
          <a:prstGeom prst="line">
            <a:avLst/>
          </a:prstGeom>
          <a:ln w="47625">
            <a:solidFill>
              <a:srgbClr val="6F72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2">
            <a:extLst>
              <a:ext uri="{FF2B5EF4-FFF2-40B4-BE49-F238E27FC236}">
                <a16:creationId xmlns:a16="http://schemas.microsoft.com/office/drawing/2014/main" id="{AC28985E-CE9C-5A4C-9DF3-C55E5E9A3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17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C2FF65-1D32-4CA8-9454-C8C070CCA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0819" y="4566492"/>
            <a:ext cx="2052589" cy="14521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7F5863-C8E5-E447-BD23-4BD4932DE837}"/>
              </a:ext>
            </a:extLst>
          </p:cNvPr>
          <p:cNvSpPr txBox="1"/>
          <p:nvPr/>
        </p:nvSpPr>
        <p:spPr>
          <a:xfrm>
            <a:off x="528592" y="6068237"/>
            <a:ext cx="4278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</a:t>
            </a:r>
            <a:r>
              <a:rPr kumimoji="1"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65</a:t>
            </a:r>
            <a:r>
              <a:rPr kumimoji="1"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개의 항공사를 대상으로 분석</a:t>
            </a:r>
            <a:endParaRPr kumimoji="1" lang="ko-Kore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559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32BF6F24-05D9-4163-BE47-DDF77D2E27D6}"/>
              </a:ext>
            </a:extLst>
          </p:cNvPr>
          <p:cNvSpPr/>
          <p:nvPr/>
        </p:nvSpPr>
        <p:spPr>
          <a:xfrm>
            <a:off x="473730" y="2513005"/>
            <a:ext cx="11244540" cy="363047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4977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편 데이터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D9DE12-9D8B-412E-A3D6-9BF0F6E0B59F}"/>
              </a:ext>
            </a:extLst>
          </p:cNvPr>
          <p:cNvSpPr/>
          <p:nvPr/>
        </p:nvSpPr>
        <p:spPr>
          <a:xfrm>
            <a:off x="760365" y="1291043"/>
            <a:ext cx="10515600" cy="766324"/>
          </a:xfrm>
          <a:prstGeom prst="rect">
            <a:avLst/>
          </a:prstGeom>
          <a:solidFill>
            <a:srgbClr val="E7E6E6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4690BC5-72AE-461D-B890-7400FF05A046}"/>
              </a:ext>
            </a:extLst>
          </p:cNvPr>
          <p:cNvSpPr/>
          <p:nvPr/>
        </p:nvSpPr>
        <p:spPr>
          <a:xfrm>
            <a:off x="3171162" y="1451222"/>
            <a:ext cx="3123228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데이터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2774E2-EE12-4F2E-911D-551920D61C49}"/>
              </a:ext>
            </a:extLst>
          </p:cNvPr>
          <p:cNvSpPr/>
          <p:nvPr/>
        </p:nvSpPr>
        <p:spPr>
          <a:xfrm>
            <a:off x="6745498" y="1451222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지연여부 확인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D5469A-9501-412F-B090-A9373A3D6EC2}"/>
              </a:ext>
            </a:extLst>
          </p:cNvPr>
          <p:cNvSpPr txBox="1"/>
          <p:nvPr/>
        </p:nvSpPr>
        <p:spPr>
          <a:xfrm>
            <a:off x="977352" y="1495214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및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전처리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ED728226-08B4-4FD7-93B1-0702A2724D76}"/>
              </a:ext>
            </a:extLst>
          </p:cNvPr>
          <p:cNvSpPr/>
          <p:nvPr/>
        </p:nvSpPr>
        <p:spPr>
          <a:xfrm>
            <a:off x="6360541" y="1530309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48B7A409-F421-404B-BD49-8BA70DE254BF}"/>
              </a:ext>
            </a:extLst>
          </p:cNvPr>
          <p:cNvSpPr/>
          <p:nvPr/>
        </p:nvSpPr>
        <p:spPr>
          <a:xfrm>
            <a:off x="8748262" y="1530309"/>
            <a:ext cx="318806" cy="28592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E0DAE63-95AD-4EF1-961F-AEB0BDA8119F}"/>
              </a:ext>
            </a:extLst>
          </p:cNvPr>
          <p:cNvSpPr/>
          <p:nvPr/>
        </p:nvSpPr>
        <p:spPr>
          <a:xfrm>
            <a:off x="9156295" y="1451222"/>
            <a:ext cx="1959689" cy="444102"/>
          </a:xfrm>
          <a:prstGeom prst="roundRect">
            <a:avLst>
              <a:gd name="adj" fmla="val 1439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지연사유별 분류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FC5960-282B-44D5-BAA5-143D32480957}"/>
              </a:ext>
            </a:extLst>
          </p:cNvPr>
          <p:cNvSpPr txBox="1"/>
          <p:nvPr/>
        </p:nvSpPr>
        <p:spPr>
          <a:xfrm>
            <a:off x="6905518" y="2081184"/>
            <a:ext cx="45015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*2007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11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2010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 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사이트 문제로 데이터프레임에서 제거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E68DC9-0A1B-4520-A64A-0B78EB215ABD}"/>
              </a:ext>
            </a:extLst>
          </p:cNvPr>
          <p:cNvSpPr txBox="1"/>
          <p:nvPr/>
        </p:nvSpPr>
        <p:spPr>
          <a:xfrm>
            <a:off x="8732240" y="5798889"/>
            <a:ext cx="25474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운항 현황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(25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편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E5E366-321A-4449-AEEE-0B4B62CF0E71}"/>
              </a:ext>
            </a:extLst>
          </p:cNvPr>
          <p:cNvSpPr txBox="1"/>
          <p:nvPr/>
        </p:nvSpPr>
        <p:spPr>
          <a:xfrm>
            <a:off x="3670336" y="5798889"/>
            <a:ext cx="24256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- 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현황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(420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만 편</a:t>
            </a:r>
            <a:r>
              <a:rPr lang="en-US" altLang="ko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E72FBC-824B-6746-9CEC-C01C924D0BEC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8E199D9F-ED76-C240-8FF5-287DE1173B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0" y="2777520"/>
            <a:ext cx="5236920" cy="299085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9C58113-A32A-D244-A3DD-0889CE603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768" y="2777470"/>
            <a:ext cx="4907197" cy="2990851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82814C-7E18-FD47-8BB7-5C56491B2171}"/>
              </a:ext>
            </a:extLst>
          </p:cNvPr>
          <p:cNvSpPr txBox="1"/>
          <p:nvPr/>
        </p:nvSpPr>
        <p:spPr>
          <a:xfrm>
            <a:off x="859080" y="5791599"/>
            <a:ext cx="15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항공정보 포탈 시스템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0F4B59-79F8-BC42-9E97-13EFE81550B0}"/>
              </a:ext>
            </a:extLst>
          </p:cNvPr>
          <p:cNvSpPr txBox="1"/>
          <p:nvPr/>
        </p:nvSpPr>
        <p:spPr>
          <a:xfrm>
            <a:off x="6360541" y="5791599"/>
            <a:ext cx="15670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8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항공정보 포탈 시스템</a:t>
            </a:r>
          </a:p>
        </p:txBody>
      </p:sp>
    </p:spTree>
    <p:extLst>
      <p:ext uri="{BB962C8B-B14F-4D97-AF65-F5344CB8AC3E}">
        <p14:creationId xmlns:p14="http://schemas.microsoft.com/office/powerpoint/2010/main" val="3676124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93EAACF-C302-F842-B497-CCB0E8376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" y="1507681"/>
            <a:ext cx="5353372" cy="493258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CE3A489-AADE-ED4C-B4A9-9C65650A5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76AFD-A8D2-D140-873D-F47BDA8BB213}"/>
              </a:ext>
            </a:extLst>
          </p:cNvPr>
          <p:cNvSpPr txBox="1"/>
          <p:nvPr/>
        </p:nvSpPr>
        <p:spPr>
          <a:xfrm>
            <a:off x="164294" y="197310"/>
            <a:ext cx="5694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5)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최근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년 지연 요인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0B1C29-9440-0049-89AC-7061F8DA4A72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578EB0-953C-FE40-AFD9-3E9815F32DB4}"/>
              </a:ext>
            </a:extLst>
          </p:cNvPr>
          <p:cNvSpPr txBox="1"/>
          <p:nvPr/>
        </p:nvSpPr>
        <p:spPr>
          <a:xfrm>
            <a:off x="2081611" y="953730"/>
            <a:ext cx="2568054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 수 </a:t>
            </a:r>
            <a:r>
              <a:rPr kumimoji="1" lang="en-US" altLang="ko-Kore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 요인</a:t>
            </a:r>
            <a:r>
              <a:rPr kumimoji="1"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kumimoji="1" lang="ko-Kore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24308-9324-4D40-9897-2266291AAE18}"/>
              </a:ext>
            </a:extLst>
          </p:cNvPr>
          <p:cNvSpPr txBox="1"/>
          <p:nvPr/>
        </p:nvSpPr>
        <p:spPr>
          <a:xfrm>
            <a:off x="6096000" y="953730"/>
            <a:ext cx="5628399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endParaRPr kumimoji="1" lang="en-US" altLang="ko-Kore-KR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최근 </a:t>
            </a:r>
            <a:r>
              <a:rPr kumimoji="1" lang="en-US" altLang="ko-Kore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0</a:t>
            </a:r>
            <a:r>
              <a:rPr kumimoji="1"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지연 요인 </a:t>
            </a:r>
            <a:r>
              <a:rPr kumimoji="1"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(A/C </a:t>
            </a:r>
            <a:r>
              <a:rPr kumimoji="1" lang="ko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접속 제외</a:t>
            </a:r>
            <a:r>
              <a:rPr kumimoji="1" lang="en-US" altLang="ko-KR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kumimoji="1" lang="ko-Kore-KR" altLang="en-US" sz="20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78A6BA0-23E0-7F40-A623-766D1995E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16" y="1949978"/>
            <a:ext cx="4122762" cy="415080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DC3C7362-26B3-9B4E-9D84-85034094A78C}"/>
              </a:ext>
            </a:extLst>
          </p:cNvPr>
          <p:cNvSpPr/>
          <p:nvPr/>
        </p:nvSpPr>
        <p:spPr>
          <a:xfrm>
            <a:off x="730032" y="1837804"/>
            <a:ext cx="654532" cy="276999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D70B3-1872-4D42-BF5A-4025D316ED8B}"/>
              </a:ext>
            </a:extLst>
          </p:cNvPr>
          <p:cNvSpPr txBox="1"/>
          <p:nvPr/>
        </p:nvSpPr>
        <p:spPr>
          <a:xfrm>
            <a:off x="203068" y="1483884"/>
            <a:ext cx="11814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 </a:t>
            </a:r>
            <a:r>
              <a:rPr kumimoji="1" lang="en-US" altLang="ko-Kore-KR" sz="12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kumimoji="1" lang="ko-Kore-KR" altLang="en-US" sz="12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0AE6EF-4A92-2549-9D22-B756D073DD84}"/>
              </a:ext>
            </a:extLst>
          </p:cNvPr>
          <p:cNvSpPr txBox="1"/>
          <p:nvPr/>
        </p:nvSpPr>
        <p:spPr>
          <a:xfrm>
            <a:off x="9150576" y="5839176"/>
            <a:ext cx="27432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 공항 공사 문의 결과</a:t>
            </a:r>
            <a:r>
              <a:rPr kumimoji="1" lang="en-US" altLang="ko-Kore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A/C </a:t>
            </a:r>
            <a:r>
              <a:rPr kumimoji="1" lang="ko-Kore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접속 제외</a:t>
            </a:r>
          </a:p>
        </p:txBody>
      </p:sp>
      <p:sp>
        <p:nvSpPr>
          <p:cNvPr id="14" name="모서리가 둥근 직사각형 87">
            <a:extLst>
              <a:ext uri="{FF2B5EF4-FFF2-40B4-BE49-F238E27FC236}">
                <a16:creationId xmlns:a16="http://schemas.microsoft.com/office/drawing/2014/main" id="{48DEA22C-D37A-4FBA-B4BC-CF99814501E3}"/>
              </a:ext>
            </a:extLst>
          </p:cNvPr>
          <p:cNvSpPr/>
          <p:nvPr/>
        </p:nvSpPr>
        <p:spPr>
          <a:xfrm>
            <a:off x="6202017" y="1760883"/>
            <a:ext cx="5506279" cy="4339903"/>
          </a:xfrm>
          <a:prstGeom prst="roundRect">
            <a:avLst>
              <a:gd name="adj" fmla="val 695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B1FF397-376E-FF4C-BA03-2D9B72EAFF6D}"/>
              </a:ext>
            </a:extLst>
          </p:cNvPr>
          <p:cNvSpPr/>
          <p:nvPr/>
        </p:nvSpPr>
        <p:spPr>
          <a:xfrm>
            <a:off x="8955156" y="6497342"/>
            <a:ext cx="22284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en-US" altLang="ko-Kore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2007.01~2021.07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데이터 기반</a:t>
            </a:r>
            <a:endParaRPr lang="ko-Kore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111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8D185225-1496-8F49-99D5-F85F03044E96}"/>
              </a:ext>
            </a:extLst>
          </p:cNvPr>
          <p:cNvSpPr txBox="1"/>
          <p:nvPr/>
        </p:nvSpPr>
        <p:spPr>
          <a:xfrm>
            <a:off x="591206" y="630621"/>
            <a:ext cx="17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kumimoji="1" lang="ko-Kore-KR" altLang="en-US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1E17797D-0E6C-5A49-96F7-352369E32A80}"/>
              </a:ext>
            </a:extLst>
          </p:cNvPr>
          <p:cNvCxnSpPr>
            <a:cxnSpLocks/>
          </p:cNvCxnSpPr>
          <p:nvPr/>
        </p:nvCxnSpPr>
        <p:spPr>
          <a:xfrm>
            <a:off x="1939158" y="795002"/>
            <a:ext cx="7803932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52C65F-1F66-C643-9761-88C65552FBF0}"/>
              </a:ext>
            </a:extLst>
          </p:cNvPr>
          <p:cNvSpPr txBox="1"/>
          <p:nvPr/>
        </p:nvSpPr>
        <p:spPr>
          <a:xfrm>
            <a:off x="10394731" y="630621"/>
            <a:ext cx="179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쉿</a:t>
            </a:r>
            <a:r>
              <a:rPr kumimoji="1" lang="en-US" altLang="ko-Kore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kumimoji="1" lang="ko-Kore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비행중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1701681" y="1692107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1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C7400-EC97-B34A-AE21-9E945D4EDF9E}"/>
              </a:ext>
            </a:extLst>
          </p:cNvPr>
          <p:cNvSpPr txBox="1"/>
          <p:nvPr/>
        </p:nvSpPr>
        <p:spPr>
          <a:xfrm>
            <a:off x="4316134" y="1692107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2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B9C3E4C-2D05-774C-86A8-A3B0CBC78CD9}"/>
              </a:ext>
            </a:extLst>
          </p:cNvPr>
          <p:cNvSpPr txBox="1"/>
          <p:nvPr/>
        </p:nvSpPr>
        <p:spPr>
          <a:xfrm>
            <a:off x="7471538" y="1692107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3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3BDAD3-2515-7440-8CE2-D02A5A8CFF61}"/>
              </a:ext>
            </a:extLst>
          </p:cNvPr>
          <p:cNvSpPr txBox="1"/>
          <p:nvPr/>
        </p:nvSpPr>
        <p:spPr>
          <a:xfrm>
            <a:off x="10125402" y="1692107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4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972196" y="2798160"/>
            <a:ext cx="204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016EA9-F4B7-7541-8120-F9E87C4863D7}"/>
              </a:ext>
            </a:extLst>
          </p:cNvPr>
          <p:cNvSpPr txBox="1"/>
          <p:nvPr/>
        </p:nvSpPr>
        <p:spPr>
          <a:xfrm>
            <a:off x="3514716" y="2798160"/>
            <a:ext cx="2364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공항 지연 분석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F08CA2-41F8-7345-B669-0293F89A68BD}"/>
              </a:ext>
            </a:extLst>
          </p:cNvPr>
          <p:cNvSpPr txBox="1"/>
          <p:nvPr/>
        </p:nvSpPr>
        <p:spPr>
          <a:xfrm>
            <a:off x="6379774" y="2798160"/>
            <a:ext cx="272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7605B94-F2D5-674B-BFED-E59573BC6B1E}"/>
              </a:ext>
            </a:extLst>
          </p:cNvPr>
          <p:cNvSpPr/>
          <p:nvPr/>
        </p:nvSpPr>
        <p:spPr>
          <a:xfrm>
            <a:off x="3013831" y="3963645"/>
            <a:ext cx="358662" cy="3693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4D3E2C4-641D-D841-8AE7-2A91C7807850}"/>
              </a:ext>
            </a:extLst>
          </p:cNvPr>
          <p:cNvSpPr/>
          <p:nvPr/>
        </p:nvSpPr>
        <p:spPr>
          <a:xfrm>
            <a:off x="5878889" y="3963645"/>
            <a:ext cx="358662" cy="3693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E1307632-282C-3849-8E3D-9301991C1627}"/>
              </a:ext>
            </a:extLst>
          </p:cNvPr>
          <p:cNvSpPr/>
          <p:nvPr/>
        </p:nvSpPr>
        <p:spPr>
          <a:xfrm>
            <a:off x="8998838" y="3963645"/>
            <a:ext cx="358662" cy="36933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26BAE0-3C05-4140-9956-F4D0BE79F7D5}"/>
              </a:ext>
            </a:extLst>
          </p:cNvPr>
          <p:cNvSpPr txBox="1"/>
          <p:nvPr/>
        </p:nvSpPr>
        <p:spPr>
          <a:xfrm>
            <a:off x="6477561" y="3596178"/>
            <a:ext cx="3020415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현황 분석</a:t>
            </a:r>
            <a:endParaRPr kumimoji="1" lang="en-US" altLang="ko-Kore-KR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변인 분석</a:t>
            </a:r>
            <a:endParaRPr kumimoji="1" lang="en-US" altLang="ko-Kore-KR" b="1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1) </a:t>
            </a:r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여객처리</a:t>
            </a:r>
            <a:r>
              <a:rPr kumimoji="1" lang="en-US" altLang="ko-KR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유동인구</a:t>
            </a:r>
            <a:endParaRPr kumimoji="1" lang="en-US" altLang="ko-Kore-KR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2)</a:t>
            </a:r>
            <a:r>
              <a:rPr kumimoji="1" lang="ko-Kore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기상</a:t>
            </a:r>
            <a:endParaRPr kumimoji="1" lang="en-US" altLang="ko-Kore-KR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8BA04D5-5131-DE48-B6E5-EA785705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E1CDAC-48C0-4134-AD84-BDA6EE169860}"/>
              </a:ext>
            </a:extLst>
          </p:cNvPr>
          <p:cNvSpPr txBox="1"/>
          <p:nvPr/>
        </p:nvSpPr>
        <p:spPr>
          <a:xfrm>
            <a:off x="9900744" y="2798160"/>
            <a:ext cx="174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</a:t>
            </a:r>
            <a:endParaRPr kumimoji="1" lang="ko-Kore-KR" altLang="en-US" b="1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7657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7B4980D-95C2-1840-A121-3294713AB46A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AE9EC-F8D2-874A-B355-99C60C207E3B}"/>
              </a:ext>
            </a:extLst>
          </p:cNvPr>
          <p:cNvSpPr txBox="1"/>
          <p:nvPr/>
        </p:nvSpPr>
        <p:spPr>
          <a:xfrm>
            <a:off x="164294" y="197310"/>
            <a:ext cx="8734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‘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‘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화물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’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지연 비율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6013AF4-B834-7444-8700-D7A8CC9D29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8"/>
          <a:stretch/>
        </p:blipFill>
        <p:spPr>
          <a:xfrm>
            <a:off x="6440296" y="1674779"/>
            <a:ext cx="3947224" cy="18874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8F69C08-A9ED-454C-A70F-1A55A3D4D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8"/>
          <a:stretch/>
        </p:blipFill>
        <p:spPr>
          <a:xfrm>
            <a:off x="6440296" y="4494820"/>
            <a:ext cx="3947224" cy="188749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1670D366-76AD-EE42-923E-FE30EC00B36E}"/>
              </a:ext>
            </a:extLst>
          </p:cNvPr>
          <p:cNvGrpSpPr/>
          <p:nvPr/>
        </p:nvGrpSpPr>
        <p:grpSpPr>
          <a:xfrm>
            <a:off x="262328" y="1163295"/>
            <a:ext cx="3233982" cy="438239"/>
            <a:chOff x="5328018" y="1566712"/>
            <a:chExt cx="3233982" cy="438239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672E05-EAAD-7E48-94A1-8686CB182972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51195E7-75CC-7848-959D-15C4637CE05D}"/>
                </a:ext>
              </a:extLst>
            </p:cNvPr>
            <p:cNvSpPr/>
            <p:nvPr/>
          </p:nvSpPr>
          <p:spPr>
            <a:xfrm>
              <a:off x="6626855" y="1635619"/>
              <a:ext cx="193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운항수와 지연수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4C638B5-6E00-6D4A-9A3F-F8AB5296367E}"/>
              </a:ext>
            </a:extLst>
          </p:cNvPr>
          <p:cNvGrpSpPr/>
          <p:nvPr/>
        </p:nvGrpSpPr>
        <p:grpSpPr>
          <a:xfrm>
            <a:off x="262327" y="3972472"/>
            <a:ext cx="3233983" cy="393895"/>
            <a:chOff x="5328016" y="2883086"/>
            <a:chExt cx="3233983" cy="39389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816189F-9A28-594F-B87B-E6A0C8DECDB3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도착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E534F90-8753-314A-BAD2-5C46C44EB544}"/>
                </a:ext>
              </a:extLst>
            </p:cNvPr>
            <p:cNvSpPr/>
            <p:nvPr/>
          </p:nvSpPr>
          <p:spPr>
            <a:xfrm>
              <a:off x="6626854" y="2907649"/>
              <a:ext cx="193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운항수와 지연수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0001288-D7D1-3B4C-B183-D80D5A25F406}"/>
              </a:ext>
            </a:extLst>
          </p:cNvPr>
          <p:cNvGrpSpPr/>
          <p:nvPr/>
        </p:nvGrpSpPr>
        <p:grpSpPr>
          <a:xfrm>
            <a:off x="6334902" y="1030287"/>
            <a:ext cx="2772317" cy="438239"/>
            <a:chOff x="5328018" y="1566712"/>
            <a:chExt cx="2772317" cy="43823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20FBF68-6AEC-1A4E-9C80-080AD7FA7D70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922BADF-2D25-6644-BDB2-3E439B2A08AF}"/>
                </a:ext>
              </a:extLst>
            </p:cNvPr>
            <p:cNvSpPr/>
            <p:nvPr/>
          </p:nvSpPr>
          <p:spPr>
            <a:xfrm>
              <a:off x="6626855" y="1635619"/>
              <a:ext cx="1473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지연</a:t>
              </a:r>
              <a:r>
                <a:rPr lang="en-US" altLang="ko-Kore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ore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 </a:t>
              </a:r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수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424AD0C-6422-844F-AC7A-7037789A3BCA}"/>
              </a:ext>
            </a:extLst>
          </p:cNvPr>
          <p:cNvGrpSpPr/>
          <p:nvPr/>
        </p:nvGrpSpPr>
        <p:grpSpPr>
          <a:xfrm>
            <a:off x="6334901" y="3843905"/>
            <a:ext cx="2772318" cy="393895"/>
            <a:chOff x="5328016" y="2883086"/>
            <a:chExt cx="2772318" cy="393895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F6D194-84DE-4745-BDF5-A2A38FCC6F03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도착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82A0805-D46B-FA47-BDFC-0E2B82AE6065}"/>
                </a:ext>
              </a:extLst>
            </p:cNvPr>
            <p:cNvSpPr/>
            <p:nvPr/>
          </p:nvSpPr>
          <p:spPr>
            <a:xfrm>
              <a:off x="6626854" y="2907649"/>
              <a:ext cx="14734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지연</a:t>
              </a:r>
              <a:r>
                <a:rPr lang="en-US" altLang="ko-Kore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편</a:t>
              </a:r>
              <a:r>
                <a:rPr lang="en-US" altLang="ko-Kore-KR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 </a:t>
              </a:r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수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98B76A94-028F-814B-83E1-BC26C408A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55" y="1792199"/>
            <a:ext cx="6270171" cy="171954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8F49BE1-4512-524A-BAC5-32076DC07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2" y="4583417"/>
            <a:ext cx="6272000" cy="1706111"/>
          </a:xfrm>
          <a:prstGeom prst="rect">
            <a:avLst/>
          </a:prstGeom>
        </p:spPr>
      </p:pic>
      <p:sp>
        <p:nvSpPr>
          <p:cNvPr id="34" name="타원 33">
            <a:extLst>
              <a:ext uri="{FF2B5EF4-FFF2-40B4-BE49-F238E27FC236}">
                <a16:creationId xmlns:a16="http://schemas.microsoft.com/office/drawing/2014/main" id="{64FC9475-DCA8-A748-87C1-83ACC3871B12}"/>
              </a:ext>
            </a:extLst>
          </p:cNvPr>
          <p:cNvSpPr/>
          <p:nvPr/>
        </p:nvSpPr>
        <p:spPr>
          <a:xfrm>
            <a:off x="6809163" y="3212756"/>
            <a:ext cx="480060" cy="34056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389C483-C1E1-6C40-9E26-795BE28CBAE4}"/>
              </a:ext>
            </a:extLst>
          </p:cNvPr>
          <p:cNvSpPr/>
          <p:nvPr/>
        </p:nvSpPr>
        <p:spPr>
          <a:xfrm>
            <a:off x="8872048" y="4410153"/>
            <a:ext cx="705381" cy="64278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9F82C9A-9CE8-6E47-BC98-2EB702345A91}"/>
              </a:ext>
            </a:extLst>
          </p:cNvPr>
          <p:cNvSpPr/>
          <p:nvPr/>
        </p:nvSpPr>
        <p:spPr>
          <a:xfrm>
            <a:off x="8706040" y="1717303"/>
            <a:ext cx="705381" cy="64278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1CCF541-8862-8743-99DD-46FA049D80A3}"/>
              </a:ext>
            </a:extLst>
          </p:cNvPr>
          <p:cNvSpPr txBox="1"/>
          <p:nvPr/>
        </p:nvSpPr>
        <p:spPr>
          <a:xfrm>
            <a:off x="4763150" y="4253637"/>
            <a:ext cx="133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</a:t>
            </a:r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3060F9-3551-024C-8D82-F3175C54CD88}"/>
              </a:ext>
            </a:extLst>
          </p:cNvPr>
          <p:cNvSpPr txBox="1"/>
          <p:nvPr/>
        </p:nvSpPr>
        <p:spPr>
          <a:xfrm>
            <a:off x="8268614" y="2143770"/>
            <a:ext cx="7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2949D3-305F-AD4D-A88D-1ED75BAE2722}"/>
              </a:ext>
            </a:extLst>
          </p:cNvPr>
          <p:cNvSpPr txBox="1"/>
          <p:nvPr/>
        </p:nvSpPr>
        <p:spPr>
          <a:xfrm>
            <a:off x="8353349" y="4751953"/>
            <a:ext cx="70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868CD477-628E-0C4A-9A35-C7C1FF08C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026" y="4651855"/>
            <a:ext cx="1346200" cy="15113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A9DA0FE6-6AB4-7343-918D-3ADA5FF72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096" y="1830028"/>
            <a:ext cx="1358900" cy="15367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sp>
        <p:nvSpPr>
          <p:cNvPr id="32" name="슬라이드 번호 개체 틀 2">
            <a:extLst>
              <a:ext uri="{FF2B5EF4-FFF2-40B4-BE49-F238E27FC236}">
                <a16:creationId xmlns:a16="http://schemas.microsoft.com/office/drawing/2014/main" id="{68CF5E93-072B-3047-B069-03E7FB735A0D}"/>
              </a:ext>
            </a:extLst>
          </p:cNvPr>
          <p:cNvSpPr txBox="1">
            <a:spLocks/>
          </p:cNvSpPr>
          <p:nvPr/>
        </p:nvSpPr>
        <p:spPr>
          <a:xfrm>
            <a:off x="4724400" y="642890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/>
              <a:t>20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모서리가 둥근 직사각형 87">
            <a:extLst>
              <a:ext uri="{FF2B5EF4-FFF2-40B4-BE49-F238E27FC236}">
                <a16:creationId xmlns:a16="http://schemas.microsoft.com/office/drawing/2014/main" id="{50D1CD69-576B-43D2-932C-15A2EE503527}"/>
              </a:ext>
            </a:extLst>
          </p:cNvPr>
          <p:cNvSpPr/>
          <p:nvPr/>
        </p:nvSpPr>
        <p:spPr>
          <a:xfrm>
            <a:off x="6370033" y="1577159"/>
            <a:ext cx="5668744" cy="2105001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모서리가 둥근 직사각형 87">
            <a:extLst>
              <a:ext uri="{FF2B5EF4-FFF2-40B4-BE49-F238E27FC236}">
                <a16:creationId xmlns:a16="http://schemas.microsoft.com/office/drawing/2014/main" id="{A88ED9AA-30EE-41B3-BB73-8B486C516F8E}"/>
              </a:ext>
            </a:extLst>
          </p:cNvPr>
          <p:cNvSpPr/>
          <p:nvPr/>
        </p:nvSpPr>
        <p:spPr>
          <a:xfrm>
            <a:off x="6370033" y="4366367"/>
            <a:ext cx="5668744" cy="2105001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E1D332-0ED9-4DCB-BB6E-30B3D816DA9D}"/>
              </a:ext>
            </a:extLst>
          </p:cNvPr>
          <p:cNvSpPr txBox="1"/>
          <p:nvPr/>
        </p:nvSpPr>
        <p:spPr>
          <a:xfrm>
            <a:off x="4763150" y="1478445"/>
            <a:ext cx="133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</a:t>
            </a:r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FA58F25F-ACAC-49D3-82B2-195845BF108D}"/>
              </a:ext>
            </a:extLst>
          </p:cNvPr>
          <p:cNvSpPr/>
          <p:nvPr/>
        </p:nvSpPr>
        <p:spPr>
          <a:xfrm>
            <a:off x="6809163" y="6043255"/>
            <a:ext cx="480060" cy="34056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E9E93A-191C-4BF2-AE7E-C26A1EEE63A9}"/>
              </a:ext>
            </a:extLst>
          </p:cNvPr>
          <p:cNvSpPr/>
          <p:nvPr/>
        </p:nvSpPr>
        <p:spPr>
          <a:xfrm>
            <a:off x="8955156" y="6497342"/>
            <a:ext cx="22284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en-US" altLang="ko-Kore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2007.01~2021.07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데이터 기반</a:t>
            </a:r>
            <a:endParaRPr lang="ko-Kore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404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7806C3C-555C-B449-972E-A76402E05BE3}"/>
              </a:ext>
            </a:extLst>
          </p:cNvPr>
          <p:cNvSpPr txBox="1"/>
          <p:nvPr/>
        </p:nvSpPr>
        <p:spPr>
          <a:xfrm>
            <a:off x="164294" y="197310"/>
            <a:ext cx="6546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연도별 동향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AA48D-6588-F042-BA24-03EF3599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173825" y="1841410"/>
            <a:ext cx="5648400" cy="37791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4F6573-1CE0-F74F-B3B0-5EA3FB61DB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1"/>
          <a:stretch/>
        </p:blipFill>
        <p:spPr>
          <a:xfrm>
            <a:off x="5965372" y="1840331"/>
            <a:ext cx="5760000" cy="3780195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97F067B1-64A2-7340-AB79-3567F3D8C3B5}"/>
              </a:ext>
            </a:extLst>
          </p:cNvPr>
          <p:cNvGrpSpPr/>
          <p:nvPr/>
        </p:nvGrpSpPr>
        <p:grpSpPr>
          <a:xfrm>
            <a:off x="1417523" y="1338580"/>
            <a:ext cx="3570613" cy="438239"/>
            <a:chOff x="5328018" y="1566712"/>
            <a:chExt cx="3570613" cy="43823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F0284E-3A42-2843-9AAC-BFE108455366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2C97DAF-E038-AC4A-A95F-BA6A60422247}"/>
                </a:ext>
              </a:extLst>
            </p:cNvPr>
            <p:cNvSpPr/>
            <p:nvPr/>
          </p:nvSpPr>
          <p:spPr>
            <a:xfrm>
              <a:off x="6626855" y="1635619"/>
              <a:ext cx="2271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동향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92E7487-D0CF-384D-B1C5-10CF3E2EFAB0}"/>
              </a:ext>
            </a:extLst>
          </p:cNvPr>
          <p:cNvGrpSpPr/>
          <p:nvPr/>
        </p:nvGrpSpPr>
        <p:grpSpPr>
          <a:xfrm>
            <a:off x="7422861" y="1326520"/>
            <a:ext cx="3570614" cy="393895"/>
            <a:chOff x="5328016" y="2883086"/>
            <a:chExt cx="3570614" cy="39389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20EEFA-72C1-2343-AB14-6FA3F19DE6C7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도착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861BCF4-B951-B847-BFC7-1D219A5D18A1}"/>
                </a:ext>
              </a:extLst>
            </p:cNvPr>
            <p:cNvSpPr/>
            <p:nvPr/>
          </p:nvSpPr>
          <p:spPr>
            <a:xfrm>
              <a:off x="6626854" y="2907649"/>
              <a:ext cx="2271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동향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8112989-DF7F-674C-B309-1BBA172399A3}"/>
              </a:ext>
            </a:extLst>
          </p:cNvPr>
          <p:cNvSpPr txBox="1"/>
          <p:nvPr/>
        </p:nvSpPr>
        <p:spPr>
          <a:xfrm>
            <a:off x="2177482" y="5824660"/>
            <a:ext cx="81692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지연이 </a:t>
            </a:r>
            <a:r>
              <a:rPr lang="ko-KR" altLang="en-US" sz="2000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지연에 비해 약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 정도 많으며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전체적인 증감은 비슷한 추세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B0A8B95-37E8-C743-9664-26CDC29B106E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9E13F324-B8C9-3F49-B5C8-DF139E41C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21</a:t>
            </a:fld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8A78B6F-B53D-4D1F-ACC5-1C48BB679BFF}"/>
              </a:ext>
            </a:extLst>
          </p:cNvPr>
          <p:cNvSpPr/>
          <p:nvPr/>
        </p:nvSpPr>
        <p:spPr>
          <a:xfrm>
            <a:off x="8955156" y="6497342"/>
            <a:ext cx="22284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en-US" altLang="ko-Kore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2007.01~2021.07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데이터 기반</a:t>
            </a:r>
            <a:endParaRPr lang="ko-Kore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066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F2107685-ED49-FB49-8EE3-97023DC59E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>
          <a:xfrm>
            <a:off x="257804" y="1479239"/>
            <a:ext cx="5708974" cy="5125386"/>
          </a:xfrm>
          <a:prstGeom prst="rect">
            <a:avLst/>
          </a:prstGeom>
        </p:spPr>
      </p:pic>
      <p:pic>
        <p:nvPicPr>
          <p:cNvPr id="27" name="그림 26" descr="창문, 스크린샷이(가) 표시된 사진&#10;&#10;자동 생성된 설명">
            <a:extLst>
              <a:ext uri="{FF2B5EF4-FFF2-40B4-BE49-F238E27FC236}">
                <a16:creationId xmlns:a16="http://schemas.microsoft.com/office/drawing/2014/main" id="{771CD426-0D00-7B47-B8B1-5379BEA31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/>
          <a:stretch/>
        </p:blipFill>
        <p:spPr>
          <a:xfrm>
            <a:off x="6225222" y="1534335"/>
            <a:ext cx="5708974" cy="50222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BFFEB7A-42BF-4C9E-BCD7-2853BFE07317}"/>
              </a:ext>
            </a:extLst>
          </p:cNvPr>
          <p:cNvSpPr/>
          <p:nvPr/>
        </p:nvSpPr>
        <p:spPr>
          <a:xfrm>
            <a:off x="9208168" y="0"/>
            <a:ext cx="2983832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412EB8-2969-CE4A-A95B-85579BCE1E21}"/>
              </a:ext>
            </a:extLst>
          </p:cNvPr>
          <p:cNvSpPr txBox="1"/>
          <p:nvPr/>
        </p:nvSpPr>
        <p:spPr>
          <a:xfrm>
            <a:off x="147041" y="223461"/>
            <a:ext cx="620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–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 요인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4E58DD6-9A00-4843-B703-721C4986113F}"/>
              </a:ext>
            </a:extLst>
          </p:cNvPr>
          <p:cNvGrpSpPr/>
          <p:nvPr/>
        </p:nvGrpSpPr>
        <p:grpSpPr>
          <a:xfrm>
            <a:off x="1271603" y="1036672"/>
            <a:ext cx="3570613" cy="438239"/>
            <a:chOff x="5328018" y="1566712"/>
            <a:chExt cx="3570613" cy="438239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C207E01-1C57-2347-A768-641FCFB65238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DE6EEBF-99C9-414B-A9AF-C767E0D3B00C}"/>
                </a:ext>
              </a:extLst>
            </p:cNvPr>
            <p:cNvSpPr/>
            <p:nvPr/>
          </p:nvSpPr>
          <p:spPr>
            <a:xfrm>
              <a:off x="6626855" y="1635619"/>
              <a:ext cx="2271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요인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116433A-67F1-1C40-80C1-09D91B776CB3}"/>
              </a:ext>
            </a:extLst>
          </p:cNvPr>
          <p:cNvGrpSpPr/>
          <p:nvPr/>
        </p:nvGrpSpPr>
        <p:grpSpPr>
          <a:xfrm>
            <a:off x="7333704" y="1036672"/>
            <a:ext cx="3570614" cy="393895"/>
            <a:chOff x="5328016" y="2883086"/>
            <a:chExt cx="3570614" cy="39389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D489836-4652-C44E-91AF-A4621A119868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도착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E190B8-1AA2-3041-B0E9-97A27B107BA8}"/>
                </a:ext>
              </a:extLst>
            </p:cNvPr>
            <p:cNvSpPr/>
            <p:nvPr/>
          </p:nvSpPr>
          <p:spPr>
            <a:xfrm>
              <a:off x="6626854" y="2907649"/>
              <a:ext cx="22717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요인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252D00D-8005-1444-A47A-46D4A104C294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3B495DFD-AF08-604B-AA10-EB62CCDA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22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7D4D4BF-1C83-4DE6-8033-86E8385AAD00}"/>
              </a:ext>
            </a:extLst>
          </p:cNvPr>
          <p:cNvSpPr/>
          <p:nvPr/>
        </p:nvSpPr>
        <p:spPr>
          <a:xfrm>
            <a:off x="773539" y="3230216"/>
            <a:ext cx="1357231" cy="207727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EDE01D5-C944-42B9-8DDA-47D09B6E3D26}"/>
              </a:ext>
            </a:extLst>
          </p:cNvPr>
          <p:cNvSpPr/>
          <p:nvPr/>
        </p:nvSpPr>
        <p:spPr>
          <a:xfrm>
            <a:off x="4544214" y="3230216"/>
            <a:ext cx="1357232" cy="2077279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EB2FAF-5719-4E2C-A6FF-8AF34BCF435A}"/>
              </a:ext>
            </a:extLst>
          </p:cNvPr>
          <p:cNvSpPr/>
          <p:nvPr/>
        </p:nvSpPr>
        <p:spPr>
          <a:xfrm>
            <a:off x="6745858" y="3230216"/>
            <a:ext cx="1357231" cy="2077279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2E946FF-F3DE-42C2-AC7F-883726848355}"/>
              </a:ext>
            </a:extLst>
          </p:cNvPr>
          <p:cNvSpPr/>
          <p:nvPr/>
        </p:nvSpPr>
        <p:spPr>
          <a:xfrm>
            <a:off x="10545535" y="3230216"/>
            <a:ext cx="1357231" cy="2077279"/>
          </a:xfrm>
          <a:prstGeom prst="rect">
            <a:avLst/>
          </a:prstGeom>
          <a:solidFill>
            <a:schemeClr val="accent5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5A1947-56AB-0B45-845D-A217842CD061}"/>
              </a:ext>
            </a:extLst>
          </p:cNvPr>
          <p:cNvSpPr txBox="1"/>
          <p:nvPr/>
        </p:nvSpPr>
        <p:spPr>
          <a:xfrm>
            <a:off x="4586406" y="3306822"/>
            <a:ext cx="13572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지연시간</a:t>
            </a:r>
            <a:endParaRPr lang="en-US" altLang="ko-KR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endParaRPr lang="en-US" altLang="ko-KR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태풍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활주로 폐쇄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폐쇄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황사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허가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528D02-EA56-B84C-B1B8-58E8C734E4A9}"/>
              </a:ext>
            </a:extLst>
          </p:cNvPr>
          <p:cNvSpPr/>
          <p:nvPr/>
        </p:nvSpPr>
        <p:spPr>
          <a:xfrm>
            <a:off x="773539" y="3313131"/>
            <a:ext cx="144419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편수</a:t>
            </a:r>
            <a:endParaRPr lang="en-US" altLang="ko-KR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</a:t>
            </a:r>
            <a:r>
              <a:rPr lang="en-US" altLang="ko-KR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항로 혼잡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제방빙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작업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E7C5A6-5E8F-D447-BEBA-4E7E002EF194}"/>
              </a:ext>
            </a:extLst>
          </p:cNvPr>
          <p:cNvSpPr txBox="1"/>
          <p:nvPr/>
        </p:nvSpPr>
        <p:spPr>
          <a:xfrm>
            <a:off x="10513009" y="3339221"/>
            <a:ext cx="17597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평균 지연시간</a:t>
            </a:r>
            <a:endParaRPr lang="en-US" altLang="ko-KR" sz="1600" dirty="0">
              <a:solidFill>
                <a:schemeClr val="accent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ko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600" dirty="0">
              <a:solidFill>
                <a:schemeClr val="accent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폐쇄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황사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활주로 폐쇄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태풍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3DE84C-5C24-524F-AEE3-255F89083ECC}"/>
              </a:ext>
            </a:extLst>
          </p:cNvPr>
          <p:cNvSpPr/>
          <p:nvPr/>
        </p:nvSpPr>
        <p:spPr>
          <a:xfrm>
            <a:off x="6745858" y="3313131"/>
            <a:ext cx="136706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  <a:r>
              <a:rPr lang="en-US" altLang="ko-KR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편수</a:t>
            </a:r>
            <a:endParaRPr lang="en-US" altLang="ko-KR" sz="1600" dirty="0">
              <a:solidFill>
                <a:schemeClr val="accent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solidFill>
                <a:schemeClr val="accent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혼잡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기체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태풍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AF16AAC-2E3E-48FA-A835-F8DE3ABB86C8}"/>
              </a:ext>
            </a:extLst>
          </p:cNvPr>
          <p:cNvSpPr/>
          <p:nvPr/>
        </p:nvSpPr>
        <p:spPr>
          <a:xfrm>
            <a:off x="8955156" y="6497342"/>
            <a:ext cx="22284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</a:t>
            </a:r>
            <a:r>
              <a:rPr lang="en-US" altLang="ko-Kore-KR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2007.01~2021.07</a:t>
            </a:r>
            <a:r>
              <a: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데이터 기반</a:t>
            </a:r>
            <a:endParaRPr lang="ko-Kore-KR" altLang="en-US" sz="11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4568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65F64145-7838-6948-9F19-596682156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878" y="1702392"/>
            <a:ext cx="3870146" cy="3960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B60FB0A-670F-7C4B-B8D9-4799A176E7CF}"/>
              </a:ext>
            </a:extLst>
          </p:cNvPr>
          <p:cNvSpPr/>
          <p:nvPr/>
        </p:nvSpPr>
        <p:spPr>
          <a:xfrm>
            <a:off x="9208168" y="0"/>
            <a:ext cx="2983832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644913-E81A-294A-A3A8-E6EBD091C2E9}"/>
              </a:ext>
            </a:extLst>
          </p:cNvPr>
          <p:cNvSpPr txBox="1"/>
          <p:nvPr/>
        </p:nvSpPr>
        <p:spPr>
          <a:xfrm>
            <a:off x="147041" y="223461"/>
            <a:ext cx="882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 요인 </a:t>
            </a:r>
            <a:r>
              <a:rPr lang="ko-KR" altLang="en-US" sz="2800" b="1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시계열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분석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28D84D7-A36A-524D-AB19-D5D200C8F5C3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503F777-E3EA-524C-A611-BC7A86B27FC9}"/>
              </a:ext>
            </a:extLst>
          </p:cNvPr>
          <p:cNvGrpSpPr/>
          <p:nvPr/>
        </p:nvGrpSpPr>
        <p:grpSpPr>
          <a:xfrm>
            <a:off x="3396266" y="1072015"/>
            <a:ext cx="4896297" cy="438239"/>
            <a:chOff x="5328018" y="1566712"/>
            <a:chExt cx="4896297" cy="438239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4A83F4AF-9FCC-CC4C-B1E0-749BCC4CE7E7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318A13B6-740B-F341-AD14-F8A6746CFBC4}"/>
                </a:ext>
              </a:extLst>
            </p:cNvPr>
            <p:cNvSpPr/>
            <p:nvPr/>
          </p:nvSpPr>
          <p:spPr>
            <a:xfrm>
              <a:off x="6626855" y="1635619"/>
              <a:ext cx="35974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의 여객 항공 지연 요인 </a:t>
              </a:r>
              <a:r>
                <a:rPr lang="en-US" altLang="ko-Kore-KR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– </a:t>
              </a:r>
              <a:r>
                <a:rPr lang="ko-Kore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시계열 분석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F4D70C04-7D2C-5D44-BDB9-E5EC6E1C8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23" y="1702392"/>
            <a:ext cx="3870146" cy="3960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15114D31-0E59-1342-B90D-7596C216D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1" y="1702392"/>
            <a:ext cx="3832873" cy="3960000"/>
          </a:xfrm>
          <a:prstGeom prst="rect">
            <a:avLst/>
          </a:prstGeom>
        </p:spPr>
      </p:pic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EA3EC52F-B6A8-6E48-A329-D757F3C36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23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98E865D-818E-46FF-89E5-8F0A6E152E6E}"/>
              </a:ext>
            </a:extLst>
          </p:cNvPr>
          <p:cNvSpPr/>
          <p:nvPr/>
        </p:nvSpPr>
        <p:spPr>
          <a:xfrm>
            <a:off x="8723660" y="5743250"/>
            <a:ext cx="2680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운항수가 많았던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17,18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년도의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지연수가 압도적으로 많음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558DF1F-C43F-46F6-924E-3E513175FA36}"/>
              </a:ext>
            </a:extLst>
          </p:cNvPr>
          <p:cNvSpPr/>
          <p:nvPr/>
        </p:nvSpPr>
        <p:spPr>
          <a:xfrm>
            <a:off x="4749390" y="5743250"/>
            <a:ext cx="27558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성수기인 연말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연초 그리고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여름 휴가철에 많은 지연이 발생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6767386-F60D-4143-9153-4E2F13B12C65}"/>
              </a:ext>
            </a:extLst>
          </p:cNvPr>
          <p:cNvSpPr/>
          <p:nvPr/>
        </p:nvSpPr>
        <p:spPr>
          <a:xfrm>
            <a:off x="1018975" y="5743250"/>
            <a:ext cx="23374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오전보다는 저녁 이후의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시간대에 지연이 주로 발생</a:t>
            </a:r>
          </a:p>
        </p:txBody>
      </p:sp>
    </p:spTree>
    <p:extLst>
      <p:ext uri="{BB962C8B-B14F-4D97-AF65-F5344CB8AC3E}">
        <p14:creationId xmlns:p14="http://schemas.microsoft.com/office/powerpoint/2010/main" val="13799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92875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24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D12C35-E6B3-EA4D-9E75-13D03C7E24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53"/>
          <a:stretch/>
        </p:blipFill>
        <p:spPr>
          <a:xfrm>
            <a:off x="2862474" y="905734"/>
            <a:ext cx="6271587" cy="56093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8518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6)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출발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 –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승객으로 인한 지연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B7513-64A8-014C-9AC2-3822C6466722}"/>
              </a:ext>
            </a:extLst>
          </p:cNvPr>
          <p:cNvSpPr txBox="1"/>
          <p:nvPr/>
        </p:nvSpPr>
        <p:spPr>
          <a:xfrm>
            <a:off x="9772050" y="2299919"/>
            <a:ext cx="1789272" cy="2966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평균 지연 시간</a:t>
            </a:r>
            <a:endParaRPr lang="en-US" altLang="ko-KR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탑승 수속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기타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여권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하기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보안검색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9232CC-6ACB-C947-B448-EC34D5752622}"/>
              </a:ext>
            </a:extLst>
          </p:cNvPr>
          <p:cNvSpPr/>
          <p:nvPr/>
        </p:nvSpPr>
        <p:spPr>
          <a:xfrm>
            <a:off x="742135" y="2299919"/>
            <a:ext cx="1317990" cy="2966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편수</a:t>
            </a:r>
            <a:endParaRPr lang="en-US" altLang="ko-KR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연결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탑승 수속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하기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환자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5.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보안검색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9" name="모서리가 둥근 직사각형 87">
            <a:extLst>
              <a:ext uri="{FF2B5EF4-FFF2-40B4-BE49-F238E27FC236}">
                <a16:creationId xmlns:a16="http://schemas.microsoft.com/office/drawing/2014/main" id="{05A2EBDC-D019-46CC-B925-85DA87B77E10}"/>
              </a:ext>
            </a:extLst>
          </p:cNvPr>
          <p:cNvSpPr/>
          <p:nvPr/>
        </p:nvSpPr>
        <p:spPr>
          <a:xfrm>
            <a:off x="9550788" y="2260003"/>
            <a:ext cx="2339365" cy="3276093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모서리가 둥근 직사각형 87">
            <a:extLst>
              <a:ext uri="{FF2B5EF4-FFF2-40B4-BE49-F238E27FC236}">
                <a16:creationId xmlns:a16="http://schemas.microsoft.com/office/drawing/2014/main" id="{3967D0A2-5C2A-48C0-B332-177366448652}"/>
              </a:ext>
            </a:extLst>
          </p:cNvPr>
          <p:cNvSpPr/>
          <p:nvPr/>
        </p:nvSpPr>
        <p:spPr>
          <a:xfrm>
            <a:off x="301847" y="2260002"/>
            <a:ext cx="2339365" cy="3276093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435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57791C6-09C8-154F-8DD0-89DEFB621D9C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30DD8B-F73A-5242-B9C4-8553BCDE8E6C}"/>
              </a:ext>
            </a:extLst>
          </p:cNvPr>
          <p:cNvSpPr txBox="1"/>
          <p:nvPr/>
        </p:nvSpPr>
        <p:spPr>
          <a:xfrm>
            <a:off x="147041" y="223461"/>
            <a:ext cx="4248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분석 범위 소개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갈매기형 수장[C] 12">
            <a:extLst>
              <a:ext uri="{FF2B5EF4-FFF2-40B4-BE49-F238E27FC236}">
                <a16:creationId xmlns:a16="http://schemas.microsoft.com/office/drawing/2014/main" id="{9A1F0EA7-6AB3-7F4C-AE47-1E921F337092}"/>
              </a:ext>
            </a:extLst>
          </p:cNvPr>
          <p:cNvSpPr/>
          <p:nvPr/>
        </p:nvSpPr>
        <p:spPr>
          <a:xfrm>
            <a:off x="6414755" y="1961258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갈매기형 수장[C] 13">
            <a:extLst>
              <a:ext uri="{FF2B5EF4-FFF2-40B4-BE49-F238E27FC236}">
                <a16:creationId xmlns:a16="http://schemas.microsoft.com/office/drawing/2014/main" id="{A03015E6-E433-BE40-8A99-1A225C79319E}"/>
              </a:ext>
            </a:extLst>
          </p:cNvPr>
          <p:cNvSpPr/>
          <p:nvPr/>
        </p:nvSpPr>
        <p:spPr>
          <a:xfrm>
            <a:off x="6639351" y="1961258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15D08-5DE5-7E45-A8D9-74610E02747C}"/>
              </a:ext>
            </a:extLst>
          </p:cNvPr>
          <p:cNvSpPr txBox="1"/>
          <p:nvPr/>
        </p:nvSpPr>
        <p:spPr>
          <a:xfrm>
            <a:off x="1309079" y="1967743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4B1FA8-E907-C245-8429-1DB7ADDCFC6D}"/>
              </a:ext>
            </a:extLst>
          </p:cNvPr>
          <p:cNvSpPr txBox="1"/>
          <p:nvPr/>
        </p:nvSpPr>
        <p:spPr>
          <a:xfrm>
            <a:off x="3946862" y="1980087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슬라이드 번호 개체 틀 2">
            <a:extLst>
              <a:ext uri="{FF2B5EF4-FFF2-40B4-BE49-F238E27FC236}">
                <a16:creationId xmlns:a16="http://schemas.microsoft.com/office/drawing/2014/main" id="{E1FEEE9A-7C1E-C643-BC5B-2865EB88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25</a:t>
            </a:fld>
            <a:endParaRPr lang="ko-KR" altLang="en-US" dirty="0"/>
          </a:p>
        </p:txBody>
      </p:sp>
      <p:sp>
        <p:nvSpPr>
          <p:cNvPr id="24" name="갈매기형 수장[C] 23">
            <a:extLst>
              <a:ext uri="{FF2B5EF4-FFF2-40B4-BE49-F238E27FC236}">
                <a16:creationId xmlns:a16="http://schemas.microsoft.com/office/drawing/2014/main" id="{CCB8FA6C-C540-894D-AF41-96635C85A965}"/>
              </a:ext>
            </a:extLst>
          </p:cNvPr>
          <p:cNvSpPr/>
          <p:nvPr/>
        </p:nvSpPr>
        <p:spPr>
          <a:xfrm>
            <a:off x="6863947" y="1965094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743E7E-B86E-6E40-8843-7BB16795A59B}"/>
              </a:ext>
            </a:extLst>
          </p:cNvPr>
          <p:cNvSpPr txBox="1"/>
          <p:nvPr/>
        </p:nvSpPr>
        <p:spPr>
          <a:xfrm>
            <a:off x="7804469" y="1983482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64D6F3-99C6-D84C-BC5A-75AFFCF8E558}"/>
              </a:ext>
            </a:extLst>
          </p:cNvPr>
          <p:cNvSpPr txBox="1"/>
          <p:nvPr/>
        </p:nvSpPr>
        <p:spPr>
          <a:xfrm>
            <a:off x="3205474" y="2053299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60000"/>
                    <a:lumOff val="4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갈매기형 수장[C] 25">
            <a:extLst>
              <a:ext uri="{FF2B5EF4-FFF2-40B4-BE49-F238E27FC236}">
                <a16:creationId xmlns:a16="http://schemas.microsoft.com/office/drawing/2014/main" id="{5C4F19C5-260D-7F43-A544-AFE0C6D12B5B}"/>
              </a:ext>
            </a:extLst>
          </p:cNvPr>
          <p:cNvSpPr/>
          <p:nvPr/>
        </p:nvSpPr>
        <p:spPr>
          <a:xfrm>
            <a:off x="6414755" y="3179897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갈매기형 수장[C] 26">
            <a:extLst>
              <a:ext uri="{FF2B5EF4-FFF2-40B4-BE49-F238E27FC236}">
                <a16:creationId xmlns:a16="http://schemas.microsoft.com/office/drawing/2014/main" id="{B0927A11-077D-F94A-9FC5-A0E1DC7E57B6}"/>
              </a:ext>
            </a:extLst>
          </p:cNvPr>
          <p:cNvSpPr/>
          <p:nvPr/>
        </p:nvSpPr>
        <p:spPr>
          <a:xfrm>
            <a:off x="6639351" y="3179897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FC611E-8265-B244-A5DE-95766D33D3F6}"/>
              </a:ext>
            </a:extLst>
          </p:cNvPr>
          <p:cNvSpPr txBox="1"/>
          <p:nvPr/>
        </p:nvSpPr>
        <p:spPr>
          <a:xfrm>
            <a:off x="1309079" y="3186382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B470426-E4DE-DE4D-BAA7-C272FC36C0F2}"/>
              </a:ext>
            </a:extLst>
          </p:cNvPr>
          <p:cNvSpPr txBox="1"/>
          <p:nvPr/>
        </p:nvSpPr>
        <p:spPr>
          <a:xfrm>
            <a:off x="3946862" y="3198726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갈매기형 수장[C] 30">
            <a:extLst>
              <a:ext uri="{FF2B5EF4-FFF2-40B4-BE49-F238E27FC236}">
                <a16:creationId xmlns:a16="http://schemas.microsoft.com/office/drawing/2014/main" id="{7A31AAF9-870C-A54C-A16B-A1E2FF005F45}"/>
              </a:ext>
            </a:extLst>
          </p:cNvPr>
          <p:cNvSpPr/>
          <p:nvPr/>
        </p:nvSpPr>
        <p:spPr>
          <a:xfrm>
            <a:off x="6863947" y="3183733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20FB85B-C836-5648-90CF-2BB305A372FC}"/>
              </a:ext>
            </a:extLst>
          </p:cNvPr>
          <p:cNvSpPr txBox="1"/>
          <p:nvPr/>
        </p:nvSpPr>
        <p:spPr>
          <a:xfrm>
            <a:off x="7804469" y="3202121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70832F-DEEB-7D4B-8F81-1995BFFDE413}"/>
              </a:ext>
            </a:extLst>
          </p:cNvPr>
          <p:cNvSpPr txBox="1"/>
          <p:nvPr/>
        </p:nvSpPr>
        <p:spPr>
          <a:xfrm>
            <a:off x="3205474" y="3271938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60000"/>
                    <a:lumOff val="4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갈매기형 수장[C] 33">
            <a:extLst>
              <a:ext uri="{FF2B5EF4-FFF2-40B4-BE49-F238E27FC236}">
                <a16:creationId xmlns:a16="http://schemas.microsoft.com/office/drawing/2014/main" id="{F6751A1D-8B52-CC46-8DFA-713B658BC230}"/>
              </a:ext>
            </a:extLst>
          </p:cNvPr>
          <p:cNvSpPr/>
          <p:nvPr/>
        </p:nvSpPr>
        <p:spPr>
          <a:xfrm>
            <a:off x="6414755" y="4490576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갈매기형 수장[C] 34">
            <a:extLst>
              <a:ext uri="{FF2B5EF4-FFF2-40B4-BE49-F238E27FC236}">
                <a16:creationId xmlns:a16="http://schemas.microsoft.com/office/drawing/2014/main" id="{6F5C701D-37E1-7748-87C0-33F65FCB23DB}"/>
              </a:ext>
            </a:extLst>
          </p:cNvPr>
          <p:cNvSpPr/>
          <p:nvPr/>
        </p:nvSpPr>
        <p:spPr>
          <a:xfrm>
            <a:off x="6639351" y="4490576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AEA816-700E-B445-8724-E301A54CA23B}"/>
              </a:ext>
            </a:extLst>
          </p:cNvPr>
          <p:cNvSpPr txBox="1"/>
          <p:nvPr/>
        </p:nvSpPr>
        <p:spPr>
          <a:xfrm>
            <a:off x="1309079" y="4497061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지연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8D9BEB-F5A5-7248-9E6E-C9C655C9DAE8}"/>
              </a:ext>
            </a:extLst>
          </p:cNvPr>
          <p:cNvSpPr txBox="1"/>
          <p:nvPr/>
        </p:nvSpPr>
        <p:spPr>
          <a:xfrm>
            <a:off x="3946862" y="4509405"/>
            <a:ext cx="1632416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 지연</a:t>
            </a:r>
            <a:endParaRPr kumimoji="1" lang="ko-Kore-KR" altLang="en-US" sz="2000" dirty="0">
              <a:solidFill>
                <a:srgbClr val="00206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E9C4846-4307-CB43-A74E-FC23B982B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29" y="1796143"/>
            <a:ext cx="626488" cy="626488"/>
          </a:xfrm>
          <a:prstGeom prst="rect">
            <a:avLst/>
          </a:prstGeom>
        </p:spPr>
      </p:pic>
      <p:sp>
        <p:nvSpPr>
          <p:cNvPr id="39" name="갈매기형 수장[C] 38">
            <a:extLst>
              <a:ext uri="{FF2B5EF4-FFF2-40B4-BE49-F238E27FC236}">
                <a16:creationId xmlns:a16="http://schemas.microsoft.com/office/drawing/2014/main" id="{CBF21DF4-1A48-134F-9B92-8391CABC9935}"/>
              </a:ext>
            </a:extLst>
          </p:cNvPr>
          <p:cNvSpPr/>
          <p:nvPr/>
        </p:nvSpPr>
        <p:spPr>
          <a:xfrm>
            <a:off x="6863947" y="4494412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EFCBC96-1E37-0845-8935-5AA5A444C1C1}"/>
              </a:ext>
            </a:extLst>
          </p:cNvPr>
          <p:cNvSpPr txBox="1"/>
          <p:nvPr/>
        </p:nvSpPr>
        <p:spPr>
          <a:xfrm>
            <a:off x="7804469" y="4512800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 지연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777B6E-C08F-774E-9F32-C26D846B4720}"/>
              </a:ext>
            </a:extLst>
          </p:cNvPr>
          <p:cNvSpPr txBox="1"/>
          <p:nvPr/>
        </p:nvSpPr>
        <p:spPr>
          <a:xfrm>
            <a:off x="3205474" y="4582617"/>
            <a:ext cx="51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5">
                    <a:lumMod val="60000"/>
                    <a:lumOff val="4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endParaRPr kumimoji="1" lang="ko-Kore-KR" altLang="en-US" dirty="0">
              <a:solidFill>
                <a:schemeClr val="accent5">
                  <a:lumMod val="60000"/>
                  <a:lumOff val="4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3DA0002-056B-B141-B7AA-0F7B3F018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29" y="3043537"/>
            <a:ext cx="626488" cy="62648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A817C7-B835-6F4F-A2E8-C2E4B545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0529" y="4325461"/>
            <a:ext cx="626488" cy="62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82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7387497" y="1948471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3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6298034" y="3077376"/>
            <a:ext cx="240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168CB1-4416-F246-9D9C-0A57C620F669}"/>
              </a:ext>
            </a:extLst>
          </p:cNvPr>
          <p:cNvSpPr txBox="1"/>
          <p:nvPr/>
        </p:nvSpPr>
        <p:spPr>
          <a:xfrm>
            <a:off x="9146829" y="1948471"/>
            <a:ext cx="304517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 분석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변인 분석</a:t>
            </a:r>
            <a:endParaRPr kumimoji="1" lang="en-US" altLang="ko-Kore-KR" b="1" dirty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kumimoji="1" lang="en-US" altLang="ko-Kore-KR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1) </a:t>
            </a:r>
            <a:r>
              <a:rPr kumimoji="1" lang="ko-Kore-KR" altLang="en-US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여객처리</a:t>
            </a:r>
            <a:r>
              <a:rPr kumimoji="1" lang="en-US" altLang="ko-KR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1" lang="ko-Kore-KR" altLang="en-US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유동인구</a:t>
            </a:r>
            <a:endParaRPr kumimoji="1" lang="en-US" altLang="ko-Kore-KR" b="1" dirty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</a:t>
            </a:r>
            <a:r>
              <a:rPr kumimoji="1" lang="en-US" altLang="ko-Kore-KR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2)</a:t>
            </a: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기상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3A317641-E53D-4FF1-A355-50A9411E6E18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91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48032B-EFD4-6140-A8F9-AFF4A538A517}"/>
              </a:ext>
            </a:extLst>
          </p:cNvPr>
          <p:cNvSpPr/>
          <p:nvPr/>
        </p:nvSpPr>
        <p:spPr>
          <a:xfrm>
            <a:off x="500740" y="1189247"/>
            <a:ext cx="2540928" cy="343416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1624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배경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0D4950-EFCA-3047-88CB-37833D31F114}"/>
              </a:ext>
            </a:extLst>
          </p:cNvPr>
          <p:cNvSpPr txBox="1"/>
          <p:nvPr/>
        </p:nvSpPr>
        <p:spPr>
          <a:xfrm>
            <a:off x="147041" y="1193387"/>
            <a:ext cx="9233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처리 요인 파악 </a:t>
            </a:r>
            <a:r>
              <a:rPr kumimoji="1" lang="en-US" altLang="ko-Kore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kumimoji="1"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승객으로 인한 지연</a:t>
            </a:r>
            <a:r>
              <a:rPr kumimoji="1" lang="en-US" altLang="ko-Kore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kumimoji="1" lang="ko-Kore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과 </a:t>
            </a:r>
            <a:r>
              <a:rPr kumimoji="1" lang="en-US" altLang="ko-Kore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혼잡도</a:t>
            </a:r>
            <a:r>
              <a:rPr kumimoji="1"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 </a:t>
            </a: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연관성</a:t>
            </a:r>
            <a:r>
              <a:rPr kumimoji="1"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kumimoji="1"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3AA59AD-659E-8742-900A-AA9654CC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613" y="2352308"/>
            <a:ext cx="2291598" cy="3313228"/>
          </a:xfrm>
          <a:prstGeom prst="rect">
            <a:avLst/>
          </a:prstGeom>
        </p:spPr>
      </p:pic>
      <p:pic>
        <p:nvPicPr>
          <p:cNvPr id="21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341D1E23-921A-2944-B951-0AFE06AD15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390"/>
          <a:stretch/>
        </p:blipFill>
        <p:spPr>
          <a:xfrm>
            <a:off x="438560" y="2059792"/>
            <a:ext cx="4269654" cy="438616"/>
          </a:xfrm>
          <a:prstGeom prst="rect">
            <a:avLst/>
          </a:prstGeom>
        </p:spPr>
      </p:pic>
      <p:pic>
        <p:nvPicPr>
          <p:cNvPr id="23" name="그림 22" descr="텍스트, 실내, 사람들, 여러개이(가) 표시된 사진&#10;&#10;자동 생성된 설명">
            <a:extLst>
              <a:ext uri="{FF2B5EF4-FFF2-40B4-BE49-F238E27FC236}">
                <a16:creationId xmlns:a16="http://schemas.microsoft.com/office/drawing/2014/main" id="{15DEB807-4523-484C-848D-36D9804F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2" y="2837622"/>
            <a:ext cx="4269655" cy="318654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30913F0-7B17-BB48-8556-D8A2A34C9A4D}"/>
              </a:ext>
            </a:extLst>
          </p:cNvPr>
          <p:cNvSpPr txBox="1"/>
          <p:nvPr/>
        </p:nvSpPr>
        <p:spPr>
          <a:xfrm>
            <a:off x="5093134" y="5726028"/>
            <a:ext cx="14108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1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11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kumimoji="1" lang="ko-Kore-KR" altLang="en-US" sz="11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국제 공항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F92B09F-2D5D-5A45-ACC0-617EEAA875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1" t="9656" r="11674" b="3709"/>
          <a:stretch/>
        </p:blipFill>
        <p:spPr>
          <a:xfrm>
            <a:off x="5093134" y="2352308"/>
            <a:ext cx="4137522" cy="2577238"/>
          </a:xfrm>
          <a:prstGeom prst="rect">
            <a:avLst/>
          </a:prstGeom>
        </p:spPr>
      </p:pic>
      <p:sp>
        <p:nvSpPr>
          <p:cNvPr id="12" name="슬라이드 번호 개체 틀 2">
            <a:extLst>
              <a:ext uri="{FF2B5EF4-FFF2-40B4-BE49-F238E27FC236}">
                <a16:creationId xmlns:a16="http://schemas.microsoft.com/office/drawing/2014/main" id="{0FB04394-D884-A442-8B05-CFCE1A295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27</a:t>
            </a:fld>
            <a:endParaRPr lang="ko-KR" altLang="en-US" dirty="0"/>
          </a:p>
        </p:txBody>
      </p:sp>
      <p:sp>
        <p:nvSpPr>
          <p:cNvPr id="15" name="모서리가 둥근 직사각형 87">
            <a:extLst>
              <a:ext uri="{FF2B5EF4-FFF2-40B4-BE49-F238E27FC236}">
                <a16:creationId xmlns:a16="http://schemas.microsoft.com/office/drawing/2014/main" id="{5A67EBAF-FC3F-48AE-ABC2-F0A927057978}"/>
              </a:ext>
            </a:extLst>
          </p:cNvPr>
          <p:cNvSpPr/>
          <p:nvPr/>
        </p:nvSpPr>
        <p:spPr>
          <a:xfrm>
            <a:off x="4873243" y="2140742"/>
            <a:ext cx="6874495" cy="3883421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7CB32E-FD8E-194C-A1F2-62A267246B1B}"/>
              </a:ext>
            </a:extLst>
          </p:cNvPr>
          <p:cNvSpPr txBox="1"/>
          <p:nvPr/>
        </p:nvSpPr>
        <p:spPr>
          <a:xfrm>
            <a:off x="5003177" y="4929546"/>
            <a:ext cx="3936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혼잡도는 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승객으로 인한 지연에 영향 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15FC9F2-5FC1-824E-BC52-9396A6F529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61"/>
          <a:stretch/>
        </p:blipFill>
        <p:spPr>
          <a:xfrm>
            <a:off x="464142" y="2460553"/>
            <a:ext cx="4269654" cy="3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4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5798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1-1.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공항 별 운항 편수와 지연 수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43585A-40AC-A147-813C-9B7A51580C4A}"/>
              </a:ext>
            </a:extLst>
          </p:cNvPr>
          <p:cNvSpPr txBox="1"/>
          <p:nvPr/>
        </p:nvSpPr>
        <p:spPr>
          <a:xfrm>
            <a:off x="10374113" y="428019"/>
            <a:ext cx="1800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ko-KR" altLang="en-US" sz="20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국내 공항 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E21D09-9E8E-AC4C-A216-236F6056F7BB}"/>
              </a:ext>
            </a:extLst>
          </p:cNvPr>
          <p:cNvSpPr txBox="1"/>
          <p:nvPr/>
        </p:nvSpPr>
        <p:spPr>
          <a:xfrm>
            <a:off x="8203914" y="1456477"/>
            <a:ext cx="35183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</a:t>
            </a:r>
            <a:r>
              <a:rPr lang="en-US" altLang="ko-KR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7030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000" dirty="0">
                <a:solidFill>
                  <a:srgbClr val="7030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김포 </a:t>
            </a:r>
            <a:r>
              <a:rPr lang="en-US" altLang="ko-KR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제주 </a:t>
            </a:r>
            <a:r>
              <a:rPr lang="en-US" altLang="ko-KR" sz="2000" dirty="0">
                <a:solidFill>
                  <a:schemeClr val="accent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000" dirty="0">
                <a:solidFill>
                  <a:schemeClr val="accent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김해</a:t>
            </a:r>
            <a:endParaRPr lang="en-US" altLang="ko-KR" sz="2000" dirty="0">
              <a:solidFill>
                <a:schemeClr val="accent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924E48-D7E6-634F-8984-608694426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6" y="897621"/>
            <a:ext cx="7587072" cy="5563440"/>
          </a:xfrm>
          <a:prstGeom prst="rect">
            <a:avLst/>
          </a:prstGeom>
        </p:spPr>
      </p:pic>
      <p:sp>
        <p:nvSpPr>
          <p:cNvPr id="10" name="모서리가 둥근 직사각형 87">
            <a:extLst>
              <a:ext uri="{FF2B5EF4-FFF2-40B4-BE49-F238E27FC236}">
                <a16:creationId xmlns:a16="http://schemas.microsoft.com/office/drawing/2014/main" id="{E278DB34-97DA-4C50-B721-E744D93D052C}"/>
              </a:ext>
            </a:extLst>
          </p:cNvPr>
          <p:cNvSpPr/>
          <p:nvPr/>
        </p:nvSpPr>
        <p:spPr>
          <a:xfrm>
            <a:off x="8203915" y="1431679"/>
            <a:ext cx="3640016" cy="1891812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9971D34-60B7-4DEB-A36B-35E9455E579C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3" name="슬라이드 번호 개체 틀 2">
            <a:extLst>
              <a:ext uri="{FF2B5EF4-FFF2-40B4-BE49-F238E27FC236}">
                <a16:creationId xmlns:a16="http://schemas.microsoft.com/office/drawing/2014/main" id="{65936936-86E7-4918-A486-F551065E8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D40137-D7A6-472B-BBBF-CAF5803A7CF7}"/>
              </a:ext>
            </a:extLst>
          </p:cNvPr>
          <p:cNvSpPr/>
          <p:nvPr/>
        </p:nvSpPr>
        <p:spPr>
          <a:xfrm>
            <a:off x="8264769" y="2015992"/>
            <a:ext cx="3855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23E6E7-1023-48B7-B481-07B59FE7145B}"/>
              </a:ext>
            </a:extLst>
          </p:cNvPr>
          <p:cNvSpPr txBox="1"/>
          <p:nvPr/>
        </p:nvSpPr>
        <p:spPr>
          <a:xfrm>
            <a:off x="8203915" y="4081005"/>
            <a:ext cx="351830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 </a:t>
            </a:r>
            <a:r>
              <a:rPr lang="ko-KR" altLang="en-US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제주 </a:t>
            </a:r>
            <a:r>
              <a:rPr lang="en-US" altLang="ko-KR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ko-KR" altLang="en-US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</a:t>
            </a:r>
            <a:r>
              <a:rPr lang="en-US" altLang="ko-KR" sz="20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7030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3. </a:t>
            </a:r>
            <a:r>
              <a:rPr lang="ko-KR" altLang="en-US" sz="2000" dirty="0">
                <a:solidFill>
                  <a:srgbClr val="7030A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김포 </a:t>
            </a:r>
            <a:r>
              <a:rPr lang="en-US" altLang="ko-KR" sz="2000" dirty="0">
                <a:solidFill>
                  <a:schemeClr val="accent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4. </a:t>
            </a:r>
            <a:r>
              <a:rPr lang="ko-KR" altLang="en-US" sz="2000" dirty="0">
                <a:solidFill>
                  <a:schemeClr val="accent6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김해</a:t>
            </a:r>
            <a:endParaRPr lang="en-US" altLang="ko-KR" sz="2000" dirty="0">
              <a:solidFill>
                <a:schemeClr val="accent6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모서리가 둥근 직사각형 87">
            <a:extLst>
              <a:ext uri="{FF2B5EF4-FFF2-40B4-BE49-F238E27FC236}">
                <a16:creationId xmlns:a16="http://schemas.microsoft.com/office/drawing/2014/main" id="{95D85485-7A9A-4A90-9437-7C7CE0B73180}"/>
              </a:ext>
            </a:extLst>
          </p:cNvPr>
          <p:cNvSpPr/>
          <p:nvPr/>
        </p:nvSpPr>
        <p:spPr>
          <a:xfrm>
            <a:off x="8203915" y="4067718"/>
            <a:ext cx="3640016" cy="2213811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DC5B4F0-53A8-4CF9-81CA-27FDA07CECD3}"/>
              </a:ext>
            </a:extLst>
          </p:cNvPr>
          <p:cNvSpPr/>
          <p:nvPr/>
        </p:nvSpPr>
        <p:spPr>
          <a:xfrm>
            <a:off x="8096104" y="4828959"/>
            <a:ext cx="385563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코로나로 인해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운항과 지연이 급감하였지만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</a:p>
          <a:p>
            <a:pPr algn="ctr"/>
            <a:endParaRPr lang="en-US" altLang="ko-KR" sz="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정상운항을 고려해 승객으로 인한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지연을 막을 방법 마련 필요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7A5CAFF-089B-4E5D-B542-C4DA2BBBB536}"/>
              </a:ext>
            </a:extLst>
          </p:cNvPr>
          <p:cNvSpPr/>
          <p:nvPr/>
        </p:nvSpPr>
        <p:spPr>
          <a:xfrm>
            <a:off x="8096104" y="2430535"/>
            <a:ext cx="38556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상위 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 공항의 운항과 지연이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항공 업계에 큰 비중을 차지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0212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422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1-2.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코로나 전 후 운항 현황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B6CD86-CF3D-F546-A59E-D41C63F5F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32" y="2854305"/>
            <a:ext cx="2617084" cy="2242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C78F4E1-EA51-F240-B37E-6E79E1B8A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88"/>
          <a:stretch/>
        </p:blipFill>
        <p:spPr>
          <a:xfrm>
            <a:off x="3173390" y="2873195"/>
            <a:ext cx="2575737" cy="218087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3669685-16BA-1742-AF94-3B56BD9F53C0}"/>
              </a:ext>
            </a:extLst>
          </p:cNvPr>
          <p:cNvGrpSpPr/>
          <p:nvPr/>
        </p:nvGrpSpPr>
        <p:grpSpPr>
          <a:xfrm>
            <a:off x="267034" y="2363189"/>
            <a:ext cx="1396962" cy="403785"/>
            <a:chOff x="5414624" y="1601166"/>
            <a:chExt cx="1396962" cy="403785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403108A-10A3-6C47-BDFE-D7FCF055D475}"/>
                </a:ext>
              </a:extLst>
            </p:cNvPr>
            <p:cNvSpPr/>
            <p:nvPr/>
          </p:nvSpPr>
          <p:spPr>
            <a:xfrm>
              <a:off x="5414624" y="1601166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B6F8897-4F4F-3247-994A-7E1E7AA762BA}"/>
                </a:ext>
              </a:extLst>
            </p:cNvPr>
            <p:cNvSpPr/>
            <p:nvPr/>
          </p:nvSpPr>
          <p:spPr>
            <a:xfrm>
              <a:off x="6626855" y="163561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9AF5F20-C8C5-0641-886F-3846822A54D0}"/>
              </a:ext>
            </a:extLst>
          </p:cNvPr>
          <p:cNvSpPr/>
          <p:nvPr/>
        </p:nvSpPr>
        <p:spPr>
          <a:xfrm>
            <a:off x="3102042" y="2373079"/>
            <a:ext cx="1304596" cy="393895"/>
          </a:xfrm>
          <a:prstGeom prst="rect">
            <a:avLst/>
          </a:prstGeom>
          <a:solidFill>
            <a:srgbClr val="4F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</a:t>
            </a:r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AE6CAA-4C86-6A4D-B0D2-60AC9E59B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703" y="2811746"/>
            <a:ext cx="2358218" cy="22423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F1CB1D-BD49-3341-A9F5-7920DF86B8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629"/>
          <a:stretch/>
        </p:blipFill>
        <p:spPr>
          <a:xfrm>
            <a:off x="9362986" y="2754006"/>
            <a:ext cx="2465129" cy="2441200"/>
          </a:xfrm>
          <a:prstGeom prst="rect">
            <a:avLst/>
          </a:prstGeom>
        </p:spPr>
      </p:pic>
      <p:cxnSp>
        <p:nvCxnSpPr>
          <p:cNvPr id="28" name="직선 연결선[R] 27">
            <a:extLst>
              <a:ext uri="{FF2B5EF4-FFF2-40B4-BE49-F238E27FC236}">
                <a16:creationId xmlns:a16="http://schemas.microsoft.com/office/drawing/2014/main" id="{E63B9CDA-31BA-7A43-9898-9F6EF64C6763}"/>
              </a:ext>
            </a:extLst>
          </p:cNvPr>
          <p:cNvCxnSpPr>
            <a:cxnSpLocks/>
          </p:cNvCxnSpPr>
          <p:nvPr/>
        </p:nvCxnSpPr>
        <p:spPr>
          <a:xfrm>
            <a:off x="6096000" y="3735484"/>
            <a:ext cx="0" cy="2246205"/>
          </a:xfrm>
          <a:prstGeom prst="line">
            <a:avLst/>
          </a:prstGeom>
          <a:ln w="349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6B89EEF-1CEF-1E41-938A-92984D9B266D}"/>
              </a:ext>
            </a:extLst>
          </p:cNvPr>
          <p:cNvSpPr txBox="1"/>
          <p:nvPr/>
        </p:nvSpPr>
        <p:spPr>
          <a:xfrm>
            <a:off x="2419744" y="1662473"/>
            <a:ext cx="1036543" cy="400110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0070C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Before</a:t>
            </a:r>
            <a:endParaRPr kumimoji="1" lang="ko-Kore-KR" altLang="en-US" sz="2000" b="1" dirty="0">
              <a:solidFill>
                <a:srgbClr val="0070C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3A488D-BCAC-6F4E-99CE-6A6213BC0B38}"/>
              </a:ext>
            </a:extLst>
          </p:cNvPr>
          <p:cNvSpPr txBox="1"/>
          <p:nvPr/>
        </p:nvSpPr>
        <p:spPr>
          <a:xfrm>
            <a:off x="8651600" y="1614450"/>
            <a:ext cx="944131" cy="400110"/>
          </a:xfrm>
          <a:prstGeom prst="rect">
            <a:avLst/>
          </a:prstGeom>
          <a:solidFill>
            <a:schemeClr val="bg2">
              <a:lumMod val="90000"/>
              <a:alpha val="4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b="1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After</a:t>
            </a:r>
            <a:endParaRPr kumimoji="1" lang="ko-Kore-KR" altLang="en-US" sz="2000" b="1" dirty="0">
              <a:solidFill>
                <a:srgbClr val="C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2378FBF-4300-0D45-86B2-3F578EA1DCEA}"/>
              </a:ext>
            </a:extLst>
          </p:cNvPr>
          <p:cNvSpPr txBox="1"/>
          <p:nvPr/>
        </p:nvSpPr>
        <p:spPr>
          <a:xfrm>
            <a:off x="5507603" y="3289233"/>
            <a:ext cx="1304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Covid 19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9CDFD223-D5E0-E942-B637-6FEC768BC228}"/>
              </a:ext>
            </a:extLst>
          </p:cNvPr>
          <p:cNvCxnSpPr>
            <a:cxnSpLocks/>
          </p:cNvCxnSpPr>
          <p:nvPr/>
        </p:nvCxnSpPr>
        <p:spPr>
          <a:xfrm>
            <a:off x="6096000" y="1249564"/>
            <a:ext cx="0" cy="1927988"/>
          </a:xfrm>
          <a:prstGeom prst="line">
            <a:avLst/>
          </a:prstGeom>
          <a:ln w="349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4FCD2E2-10F4-CD40-9684-2CA354D9C759}"/>
              </a:ext>
            </a:extLst>
          </p:cNvPr>
          <p:cNvSpPr/>
          <p:nvPr/>
        </p:nvSpPr>
        <p:spPr>
          <a:xfrm>
            <a:off x="1513562" y="2424764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운항 현황</a:t>
            </a:r>
            <a:endParaRPr lang="en-US" altLang="ko-KR" dirty="0">
              <a:solidFill>
                <a:srgbClr val="F0A01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973F573-6A37-E043-AF5B-2E1209A4FAE2}"/>
              </a:ext>
            </a:extLst>
          </p:cNvPr>
          <p:cNvSpPr/>
          <p:nvPr/>
        </p:nvSpPr>
        <p:spPr>
          <a:xfrm>
            <a:off x="4365864" y="2425981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운항 현황</a:t>
            </a:r>
            <a:endParaRPr lang="en-US" altLang="ko-KR" dirty="0">
              <a:solidFill>
                <a:srgbClr val="4F97C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DA7DBEE-648F-134D-B86E-4D04A53BFFD7}"/>
              </a:ext>
            </a:extLst>
          </p:cNvPr>
          <p:cNvGrpSpPr/>
          <p:nvPr/>
        </p:nvGrpSpPr>
        <p:grpSpPr>
          <a:xfrm>
            <a:off x="6547928" y="2298326"/>
            <a:ext cx="1396962" cy="403785"/>
            <a:chOff x="5414624" y="1601166"/>
            <a:chExt cx="1396962" cy="403785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97A338F-80F9-AF42-8DBB-52661A278DC7}"/>
                </a:ext>
              </a:extLst>
            </p:cNvPr>
            <p:cNvSpPr/>
            <p:nvPr/>
          </p:nvSpPr>
          <p:spPr>
            <a:xfrm>
              <a:off x="5414624" y="1601166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인천 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(</a:t>
              </a:r>
              <a:r>
                <a:rPr kumimoji="1" lang="ko-Kore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</a:t>
              </a:r>
              <a:r>
                <a:rPr kumimoji="1" lang="en-US" altLang="ko-Kore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endPara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53F35138-50CA-FA49-B12B-7DD021C378B9}"/>
                </a:ext>
              </a:extLst>
            </p:cNvPr>
            <p:cNvSpPr/>
            <p:nvPr/>
          </p:nvSpPr>
          <p:spPr>
            <a:xfrm>
              <a:off x="6626855" y="1635619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E387C0C-4F09-8D41-8C92-5AA3DB604B66}"/>
              </a:ext>
            </a:extLst>
          </p:cNvPr>
          <p:cNvSpPr/>
          <p:nvPr/>
        </p:nvSpPr>
        <p:spPr>
          <a:xfrm>
            <a:off x="9382936" y="2308216"/>
            <a:ext cx="1304596" cy="393895"/>
          </a:xfrm>
          <a:prstGeom prst="rect">
            <a:avLst/>
          </a:prstGeom>
          <a:solidFill>
            <a:srgbClr val="4F97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 </a:t>
            </a:r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C3706C9-541B-784B-A469-67A9CE8321A0}"/>
              </a:ext>
            </a:extLst>
          </p:cNvPr>
          <p:cNvSpPr/>
          <p:nvPr/>
        </p:nvSpPr>
        <p:spPr>
          <a:xfrm>
            <a:off x="7794456" y="2359901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운항 현황</a:t>
            </a:r>
            <a:endParaRPr lang="en-US" altLang="ko-KR" dirty="0">
              <a:solidFill>
                <a:srgbClr val="F0A01C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F373EEA0-8C97-2042-ADC4-93409CAF8A8C}"/>
              </a:ext>
            </a:extLst>
          </p:cNvPr>
          <p:cNvSpPr/>
          <p:nvPr/>
        </p:nvSpPr>
        <p:spPr>
          <a:xfrm>
            <a:off x="10646758" y="2361118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운항 현황</a:t>
            </a:r>
            <a:endParaRPr lang="en-US" altLang="ko-KR" dirty="0">
              <a:solidFill>
                <a:srgbClr val="4F97C9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23515E6-8070-C749-AF0B-9740B9525C5D}"/>
              </a:ext>
            </a:extLst>
          </p:cNvPr>
          <p:cNvSpPr txBox="1"/>
          <p:nvPr/>
        </p:nvSpPr>
        <p:spPr>
          <a:xfrm>
            <a:off x="7400418" y="5372153"/>
            <a:ext cx="3486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 항공의 비율 상승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ADC738-7ECC-8149-B4FB-705CC76174B4}"/>
              </a:ext>
            </a:extLst>
          </p:cNvPr>
          <p:cNvSpPr txBox="1"/>
          <p:nvPr/>
        </p:nvSpPr>
        <p:spPr>
          <a:xfrm>
            <a:off x="753494" y="5372153"/>
            <a:ext cx="4539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항공의 운항 비율이 매우 큼</a:t>
            </a:r>
          </a:p>
        </p:txBody>
      </p:sp>
    </p:spTree>
    <p:extLst>
      <p:ext uri="{BB962C8B-B14F-4D97-AF65-F5344CB8AC3E}">
        <p14:creationId xmlns:p14="http://schemas.microsoft.com/office/powerpoint/2010/main" val="962645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10879850" y="1805150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1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10150365" y="2934055"/>
            <a:ext cx="204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1A2DCBE5-7798-48D2-B1DE-BE8750AC6FA3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593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57887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주차장 유동인구 추이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C0457D-8625-534A-AD5D-9CCE8D731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4" y="1033107"/>
            <a:ext cx="6991964" cy="5369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33480-89F6-EA4E-AC83-924F922B361F}"/>
              </a:ext>
            </a:extLst>
          </p:cNvPr>
          <p:cNvSpPr txBox="1"/>
          <p:nvPr/>
        </p:nvSpPr>
        <p:spPr>
          <a:xfrm>
            <a:off x="7381008" y="298962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FA0FC7-E178-2F46-9283-7606ED80280C}"/>
              </a:ext>
            </a:extLst>
          </p:cNvPr>
          <p:cNvSpPr txBox="1"/>
          <p:nvPr/>
        </p:nvSpPr>
        <p:spPr>
          <a:xfrm>
            <a:off x="8965920" y="298962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수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B014E67-A905-F748-96A2-3F61049E3B06}"/>
              </a:ext>
            </a:extLst>
          </p:cNvPr>
          <p:cNvSpPr/>
          <p:nvPr/>
        </p:nvSpPr>
        <p:spPr>
          <a:xfrm>
            <a:off x="8366076" y="2866518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AD589B6-2246-4248-9797-C8EEB7BC1CB3}"/>
              </a:ext>
            </a:extLst>
          </p:cNvPr>
          <p:cNvSpPr/>
          <p:nvPr/>
        </p:nvSpPr>
        <p:spPr>
          <a:xfrm>
            <a:off x="10006451" y="2879476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ore-KR" altLang="en-US" sz="3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2E66D-4F85-F14D-BF1E-9479101B398E}"/>
              </a:ext>
            </a:extLst>
          </p:cNvPr>
          <p:cNvSpPr txBox="1"/>
          <p:nvPr/>
        </p:nvSpPr>
        <p:spPr>
          <a:xfrm>
            <a:off x="10629762" y="2989628"/>
            <a:ext cx="963725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67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 수</a:t>
            </a:r>
          </a:p>
        </p:txBody>
      </p:sp>
      <p:sp>
        <p:nvSpPr>
          <p:cNvPr id="16" name="모서리가 둥근 직사각형 87">
            <a:extLst>
              <a:ext uri="{FF2B5EF4-FFF2-40B4-BE49-F238E27FC236}">
                <a16:creationId xmlns:a16="http://schemas.microsoft.com/office/drawing/2014/main" id="{D1748782-5795-4691-ADEB-712652776EB9}"/>
              </a:ext>
            </a:extLst>
          </p:cNvPr>
          <p:cNvSpPr/>
          <p:nvPr/>
        </p:nvSpPr>
        <p:spPr>
          <a:xfrm>
            <a:off x="7080749" y="2830442"/>
            <a:ext cx="4734065" cy="1513403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03583F-195C-4EC7-B97F-F7BE5B332E1F}"/>
              </a:ext>
            </a:extLst>
          </p:cNvPr>
          <p:cNvSpPr txBox="1"/>
          <p:nvPr/>
        </p:nvSpPr>
        <p:spPr>
          <a:xfrm>
            <a:off x="7178177" y="3635959"/>
            <a:ext cx="4539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시간대별로 </a:t>
            </a:r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수의 증감에 따라</a:t>
            </a:r>
            <a:endParaRPr kumimoji="1"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sz="2000" dirty="0">
                <a:solidFill>
                  <a:srgbClr val="00206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 수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동일한 추이를 보임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308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0A658D-261D-D64B-92A2-33D5C3544301}"/>
              </a:ext>
            </a:extLst>
          </p:cNvPr>
          <p:cNvSpPr/>
          <p:nvPr/>
        </p:nvSpPr>
        <p:spPr>
          <a:xfrm>
            <a:off x="1845129" y="5884574"/>
            <a:ext cx="653143" cy="348984"/>
          </a:xfrm>
          <a:prstGeom prst="rect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31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주차장 유동인구 추이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구역별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54AC552-2D1C-EE41-A7A8-C0109582B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351" y="1018802"/>
            <a:ext cx="5877075" cy="5231658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6C1BBEB-6881-4EF8-BE55-FB67D825C717}"/>
              </a:ext>
            </a:extLst>
          </p:cNvPr>
          <p:cNvGrpSpPr/>
          <p:nvPr/>
        </p:nvGrpSpPr>
        <p:grpSpPr>
          <a:xfrm>
            <a:off x="948099" y="1207749"/>
            <a:ext cx="4170553" cy="4158106"/>
            <a:chOff x="1083365" y="1740071"/>
            <a:chExt cx="3641035" cy="412401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B980E74-C113-624F-8D31-2BC0D4C70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8450" y="2018485"/>
              <a:ext cx="2945455" cy="33782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1475501-6DB4-094A-8E26-762E26866D19}"/>
                </a:ext>
              </a:extLst>
            </p:cNvPr>
            <p:cNvSpPr/>
            <p:nvPr/>
          </p:nvSpPr>
          <p:spPr>
            <a:xfrm>
              <a:off x="1479576" y="2916621"/>
              <a:ext cx="1720823" cy="268014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FF74DE7-6AB4-E84E-883E-07FE9DBE257A}"/>
                </a:ext>
              </a:extLst>
            </p:cNvPr>
            <p:cNvSpPr/>
            <p:nvPr/>
          </p:nvSpPr>
          <p:spPr>
            <a:xfrm>
              <a:off x="1479575" y="3362671"/>
              <a:ext cx="1720823" cy="268014"/>
            </a:xfrm>
            <a:prstGeom prst="rect">
              <a:avLst/>
            </a:prstGeom>
            <a:solidFill>
              <a:srgbClr val="F0A01C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AD05E6-0BE0-074A-9A26-DBACA52F7AF7}"/>
                </a:ext>
              </a:extLst>
            </p:cNvPr>
            <p:cNvSpPr/>
            <p:nvPr/>
          </p:nvSpPr>
          <p:spPr>
            <a:xfrm>
              <a:off x="1479575" y="3791738"/>
              <a:ext cx="1720823" cy="268014"/>
            </a:xfrm>
            <a:prstGeom prst="rect">
              <a:avLst/>
            </a:prstGeom>
            <a:solidFill>
              <a:schemeClr val="accent6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13A72A4-C61B-B04A-B827-2C562599C83E}"/>
                </a:ext>
              </a:extLst>
            </p:cNvPr>
            <p:cNvSpPr/>
            <p:nvPr/>
          </p:nvSpPr>
          <p:spPr>
            <a:xfrm>
              <a:off x="1479575" y="4205039"/>
              <a:ext cx="1720823" cy="268014"/>
            </a:xfrm>
            <a:prstGeom prst="rect">
              <a:avLst/>
            </a:prstGeom>
            <a:solidFill>
              <a:srgbClr val="C0000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E41F33D9-4016-1E42-9589-1BF484F950B1}"/>
                </a:ext>
              </a:extLst>
            </p:cNvPr>
            <p:cNvSpPr/>
            <p:nvPr/>
          </p:nvSpPr>
          <p:spPr>
            <a:xfrm>
              <a:off x="1479575" y="4634106"/>
              <a:ext cx="1720823" cy="268014"/>
            </a:xfrm>
            <a:prstGeom prst="rect">
              <a:avLst/>
            </a:prstGeom>
            <a:solidFill>
              <a:srgbClr val="7030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34C3C98-AF64-0E40-A5C9-5C58E1F902F1}"/>
                </a:ext>
              </a:extLst>
            </p:cNvPr>
            <p:cNvSpPr/>
            <p:nvPr/>
          </p:nvSpPr>
          <p:spPr>
            <a:xfrm>
              <a:off x="1479575" y="5060276"/>
              <a:ext cx="1720823" cy="268014"/>
            </a:xfrm>
            <a:prstGeom prst="rect">
              <a:avLst/>
            </a:prstGeom>
            <a:solidFill>
              <a:schemeClr val="accent2">
                <a:lumMod val="50000"/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015CE8D5-978A-B647-ABB2-1CBAFFF76C5D}"/>
                </a:ext>
              </a:extLst>
            </p:cNvPr>
            <p:cNvSpPr/>
            <p:nvPr/>
          </p:nvSpPr>
          <p:spPr>
            <a:xfrm>
              <a:off x="3510116" y="2916621"/>
              <a:ext cx="813789" cy="268014"/>
            </a:xfrm>
            <a:prstGeom prst="roundRect">
              <a:avLst/>
            </a:prstGeom>
            <a:noFill/>
            <a:ln w="4127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AEF1FDA1-770B-5047-993C-6F738EA5BE2F}"/>
                </a:ext>
              </a:extLst>
            </p:cNvPr>
            <p:cNvSpPr/>
            <p:nvPr/>
          </p:nvSpPr>
          <p:spPr>
            <a:xfrm>
              <a:off x="3510116" y="3791738"/>
              <a:ext cx="813789" cy="268014"/>
            </a:xfrm>
            <a:prstGeom prst="roundRect">
              <a:avLst/>
            </a:prstGeom>
            <a:noFill/>
            <a:ln w="41275">
              <a:solidFill>
                <a:srgbClr val="00B05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모서리가 둥근 직사각형 87">
              <a:extLst>
                <a:ext uri="{FF2B5EF4-FFF2-40B4-BE49-F238E27FC236}">
                  <a16:creationId xmlns:a16="http://schemas.microsoft.com/office/drawing/2014/main" id="{F0829DE9-41A6-45C3-991A-484AF6B41A51}"/>
                </a:ext>
              </a:extLst>
            </p:cNvPr>
            <p:cNvSpPr/>
            <p:nvPr/>
          </p:nvSpPr>
          <p:spPr>
            <a:xfrm>
              <a:off x="1083365" y="1740071"/>
              <a:ext cx="3641035" cy="4124016"/>
            </a:xfrm>
            <a:prstGeom prst="roundRect">
              <a:avLst>
                <a:gd name="adj" fmla="val 9241"/>
              </a:avLst>
            </a:prstGeom>
            <a:noFill/>
            <a:ln w="19050">
              <a:solidFill>
                <a:srgbClr val="9A9B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7D9EA2-174D-504F-82D4-A3005557E4D4}"/>
              </a:ext>
            </a:extLst>
          </p:cNvPr>
          <p:cNvSpPr txBox="1"/>
          <p:nvPr/>
        </p:nvSpPr>
        <p:spPr>
          <a:xfrm>
            <a:off x="601901" y="5603556"/>
            <a:ext cx="4539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1, 2 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터미널 주차장 모두 터미널에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가장 접근성이 좋은 층에 밀집 됨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58979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A7986C7-08DE-274C-9418-912EA0B4D96B}"/>
              </a:ext>
            </a:extLst>
          </p:cNvPr>
          <p:cNvCxnSpPr>
            <a:cxnSpLocks/>
          </p:cNvCxnSpPr>
          <p:nvPr/>
        </p:nvCxnSpPr>
        <p:spPr>
          <a:xfrm flipV="1">
            <a:off x="1513490" y="6342045"/>
            <a:ext cx="9927020" cy="14940"/>
          </a:xfrm>
          <a:prstGeom prst="line">
            <a:avLst/>
          </a:prstGeom>
          <a:ln w="4762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558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1-4.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지하철 승 하차 인원 추이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월별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1EBC97-9B26-684D-A84D-BF72962CB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69" y="938781"/>
            <a:ext cx="10405241" cy="31917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5D185D-3EDF-E044-9859-76D264E71788}"/>
              </a:ext>
            </a:extLst>
          </p:cNvPr>
          <p:cNvSpPr txBox="1"/>
          <p:nvPr/>
        </p:nvSpPr>
        <p:spPr>
          <a:xfrm>
            <a:off x="751490" y="1234255"/>
            <a:ext cx="51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승차</a:t>
            </a:r>
            <a:endParaRPr kumimoji="1" lang="en-US" altLang="ko-Kore-KR" sz="1600" dirty="0">
              <a:solidFill>
                <a:schemeClr val="accent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kumimoji="1" lang="ko-Kore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76E18C-D4BF-684C-AD16-D689909C4640}"/>
              </a:ext>
            </a:extLst>
          </p:cNvPr>
          <p:cNvSpPr txBox="1"/>
          <p:nvPr/>
        </p:nvSpPr>
        <p:spPr>
          <a:xfrm>
            <a:off x="751489" y="2696026"/>
            <a:ext cx="517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chemeClr val="accent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승차</a:t>
            </a:r>
          </a:p>
          <a:p>
            <a:r>
              <a:rPr kumimoji="1" lang="ko-Kore-KR" altLang="en-US" sz="1600" dirty="0">
                <a:solidFill>
                  <a:srgbClr val="C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하차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E8C70EC-7326-D14E-97E0-70950223F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51" y="4164409"/>
            <a:ext cx="10168759" cy="209780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CE901EB-C511-BF4B-848E-B48D24ECB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799" y="6296054"/>
            <a:ext cx="590601" cy="54087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D0C5D94-6356-2347-8A3F-5A8E33CF38E7}"/>
              </a:ext>
            </a:extLst>
          </p:cNvPr>
          <p:cNvSpPr txBox="1"/>
          <p:nvPr/>
        </p:nvSpPr>
        <p:spPr>
          <a:xfrm>
            <a:off x="4144557" y="6457890"/>
            <a:ext cx="1036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Before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ED91D1-76B9-7345-A5C9-7B99C00319BF}"/>
              </a:ext>
            </a:extLst>
          </p:cNvPr>
          <p:cNvSpPr txBox="1"/>
          <p:nvPr/>
        </p:nvSpPr>
        <p:spPr>
          <a:xfrm>
            <a:off x="8899071" y="6436817"/>
            <a:ext cx="77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After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9E00EB21-C422-7642-9E73-6BA4091E65F7}"/>
              </a:ext>
            </a:extLst>
          </p:cNvPr>
          <p:cNvCxnSpPr/>
          <p:nvPr/>
        </p:nvCxnSpPr>
        <p:spPr>
          <a:xfrm>
            <a:off x="7279336" y="1111623"/>
            <a:ext cx="0" cy="627530"/>
          </a:xfrm>
          <a:prstGeom prst="line">
            <a:avLst/>
          </a:prstGeom>
          <a:ln w="57150">
            <a:solidFill>
              <a:schemeClr val="tx1">
                <a:alpha val="4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C01B5FE4-A226-A341-8685-C2BA3E19DE07}"/>
              </a:ext>
            </a:extLst>
          </p:cNvPr>
          <p:cNvCxnSpPr/>
          <p:nvPr/>
        </p:nvCxnSpPr>
        <p:spPr>
          <a:xfrm>
            <a:off x="7306225" y="1908062"/>
            <a:ext cx="0" cy="627530"/>
          </a:xfrm>
          <a:prstGeom prst="line">
            <a:avLst/>
          </a:prstGeom>
          <a:ln w="57150">
            <a:solidFill>
              <a:schemeClr val="tx1">
                <a:alpha val="4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C6DB133E-858A-9749-A10B-346AA56ED53E}"/>
              </a:ext>
            </a:extLst>
          </p:cNvPr>
          <p:cNvCxnSpPr/>
          <p:nvPr/>
        </p:nvCxnSpPr>
        <p:spPr>
          <a:xfrm>
            <a:off x="7306225" y="2696026"/>
            <a:ext cx="0" cy="627530"/>
          </a:xfrm>
          <a:prstGeom prst="line">
            <a:avLst/>
          </a:prstGeom>
          <a:ln w="57150">
            <a:solidFill>
              <a:schemeClr val="tx1">
                <a:alpha val="4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0810100E-3AAC-9949-80B4-CE1A75531625}"/>
              </a:ext>
            </a:extLst>
          </p:cNvPr>
          <p:cNvCxnSpPr/>
          <p:nvPr/>
        </p:nvCxnSpPr>
        <p:spPr>
          <a:xfrm>
            <a:off x="7306225" y="3459479"/>
            <a:ext cx="0" cy="627530"/>
          </a:xfrm>
          <a:prstGeom prst="line">
            <a:avLst/>
          </a:prstGeom>
          <a:ln w="57150">
            <a:solidFill>
              <a:schemeClr val="tx1">
                <a:alpha val="4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C028FDD7-6E65-E74A-8378-8EF421B1F3D6}"/>
              </a:ext>
            </a:extLst>
          </p:cNvPr>
          <p:cNvCxnSpPr>
            <a:cxnSpLocks/>
          </p:cNvCxnSpPr>
          <p:nvPr/>
        </p:nvCxnSpPr>
        <p:spPr>
          <a:xfrm>
            <a:off x="7288296" y="4365812"/>
            <a:ext cx="17929" cy="1896401"/>
          </a:xfrm>
          <a:prstGeom prst="line">
            <a:avLst/>
          </a:prstGeom>
          <a:ln w="57150">
            <a:solidFill>
              <a:schemeClr val="tx1">
                <a:alpha val="49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">
            <a:extLst>
              <a:ext uri="{FF2B5EF4-FFF2-40B4-BE49-F238E27FC236}">
                <a16:creationId xmlns:a16="http://schemas.microsoft.com/office/drawing/2014/main" id="{33E71745-B95E-8B41-AFAB-4103E4CD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5176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32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모서리가 둥근 직사각형 87">
            <a:extLst>
              <a:ext uri="{FF2B5EF4-FFF2-40B4-BE49-F238E27FC236}">
                <a16:creationId xmlns:a16="http://schemas.microsoft.com/office/drawing/2014/main" id="{C8608FE0-BE9D-47D6-BBCD-FC3C9E9152CB}"/>
              </a:ext>
            </a:extLst>
          </p:cNvPr>
          <p:cNvSpPr/>
          <p:nvPr/>
        </p:nvSpPr>
        <p:spPr>
          <a:xfrm>
            <a:off x="746577" y="1171566"/>
            <a:ext cx="366566" cy="1139907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모서리가 둥근 직사각형 87">
            <a:extLst>
              <a:ext uri="{FF2B5EF4-FFF2-40B4-BE49-F238E27FC236}">
                <a16:creationId xmlns:a16="http://schemas.microsoft.com/office/drawing/2014/main" id="{6592D520-7510-49C7-AB47-0621E241D1F9}"/>
              </a:ext>
            </a:extLst>
          </p:cNvPr>
          <p:cNvSpPr/>
          <p:nvPr/>
        </p:nvSpPr>
        <p:spPr>
          <a:xfrm>
            <a:off x="746577" y="2696026"/>
            <a:ext cx="366566" cy="1139907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311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2327729-1756-0945-BFA0-8909BD80784A}"/>
              </a:ext>
            </a:extLst>
          </p:cNvPr>
          <p:cNvSpPr/>
          <p:nvPr/>
        </p:nvSpPr>
        <p:spPr>
          <a:xfrm>
            <a:off x="8548530" y="4111408"/>
            <a:ext cx="3292929" cy="236746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모서리가 둥근 직사각형 30">
            <a:extLst>
              <a:ext uri="{FF2B5EF4-FFF2-40B4-BE49-F238E27FC236}">
                <a16:creationId xmlns:a16="http://schemas.microsoft.com/office/drawing/2014/main" id="{9AE47BC5-05F4-3F4F-8298-A51A0BFCD2C6}"/>
              </a:ext>
            </a:extLst>
          </p:cNvPr>
          <p:cNvSpPr/>
          <p:nvPr/>
        </p:nvSpPr>
        <p:spPr>
          <a:xfrm>
            <a:off x="8819077" y="5843385"/>
            <a:ext cx="2751835" cy="4572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096F68DC-07BC-4E4C-AEDA-C367834A18AD}"/>
              </a:ext>
            </a:extLst>
          </p:cNvPr>
          <p:cNvSpPr/>
          <p:nvPr/>
        </p:nvSpPr>
        <p:spPr>
          <a:xfrm>
            <a:off x="8548530" y="1273966"/>
            <a:ext cx="3292929" cy="2367467"/>
          </a:xfrm>
          <a:prstGeom prst="roundRect">
            <a:avLst/>
          </a:prstGeom>
          <a:solidFill>
            <a:schemeClr val="accent5">
              <a:lumMod val="20000"/>
              <a:lumOff val="80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F46D9D0D-2B30-F549-859E-01FAFE75C954}"/>
              </a:ext>
            </a:extLst>
          </p:cNvPr>
          <p:cNvSpPr/>
          <p:nvPr/>
        </p:nvSpPr>
        <p:spPr>
          <a:xfrm>
            <a:off x="8819077" y="2917871"/>
            <a:ext cx="2751835" cy="4572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6101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1-4.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지하철 터미널 하차 추이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시간대별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904528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9CEABE-4366-4B45-A288-C00F28FBA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" b="50333"/>
          <a:stretch/>
        </p:blipFill>
        <p:spPr>
          <a:xfrm>
            <a:off x="0" y="1335797"/>
            <a:ext cx="8366226" cy="2498273"/>
          </a:xfrm>
          <a:prstGeom prst="rect">
            <a:avLst/>
          </a:prstGeom>
        </p:spPr>
      </p:pic>
      <p:sp>
        <p:nvSpPr>
          <p:cNvPr id="5" name="슬라이드 번호 개체 틀 2">
            <a:extLst>
              <a:ext uri="{FF2B5EF4-FFF2-40B4-BE49-F238E27FC236}">
                <a16:creationId xmlns:a16="http://schemas.microsoft.com/office/drawing/2014/main" id="{C4F9E20A-839C-EF40-ABF9-17F6F0907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33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6050F9-CBF3-B44C-83D4-3E87BE094C28}"/>
              </a:ext>
            </a:extLst>
          </p:cNvPr>
          <p:cNvGrpSpPr/>
          <p:nvPr/>
        </p:nvGrpSpPr>
        <p:grpSpPr>
          <a:xfrm>
            <a:off x="506617" y="1630123"/>
            <a:ext cx="1384601" cy="1107853"/>
            <a:chOff x="327003" y="-1740964"/>
            <a:chExt cx="1591038" cy="121622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51925C-D658-4B81-AFB1-175A0BFD719F}"/>
                </a:ext>
              </a:extLst>
            </p:cNvPr>
            <p:cNvSpPr txBox="1"/>
            <p:nvPr/>
          </p:nvSpPr>
          <p:spPr>
            <a:xfrm>
              <a:off x="812470" y="-1740964"/>
              <a:ext cx="1105571" cy="3716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출발 승객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D857248-3C7F-44CB-92F2-EEC241BDD372}"/>
                </a:ext>
              </a:extLst>
            </p:cNvPr>
            <p:cNvSpPr txBox="1"/>
            <p:nvPr/>
          </p:nvSpPr>
          <p:spPr>
            <a:xfrm>
              <a:off x="812469" y="-1296466"/>
              <a:ext cx="1105571" cy="3716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하차 인원</a:t>
              </a: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567F3C2-2AD9-4C38-A189-9DFBE53A585E}"/>
                </a:ext>
              </a:extLst>
            </p:cNvPr>
            <p:cNvSpPr/>
            <p:nvPr/>
          </p:nvSpPr>
          <p:spPr>
            <a:xfrm>
              <a:off x="457461" y="-1712942"/>
              <a:ext cx="282510" cy="282510"/>
            </a:xfrm>
            <a:prstGeom prst="ellipse">
              <a:avLst/>
            </a:prstGeom>
            <a:solidFill>
              <a:srgbClr val="1772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6FC4A587-04EB-4840-8C41-06D3DA6EA298}"/>
                </a:ext>
              </a:extLst>
            </p:cNvPr>
            <p:cNvSpPr/>
            <p:nvPr/>
          </p:nvSpPr>
          <p:spPr>
            <a:xfrm>
              <a:off x="457461" y="-1286771"/>
              <a:ext cx="282510" cy="282510"/>
            </a:xfrm>
            <a:prstGeom prst="ellipse">
              <a:avLst/>
            </a:prstGeom>
            <a:solidFill>
              <a:srgbClr val="D520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4CEFF1-1953-46EA-B0B4-0F2CF1CDA263}"/>
                </a:ext>
              </a:extLst>
            </p:cNvPr>
            <p:cNvSpPr txBox="1"/>
            <p:nvPr/>
          </p:nvSpPr>
          <p:spPr>
            <a:xfrm>
              <a:off x="1052850" y="-896410"/>
              <a:ext cx="624809" cy="37167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운항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17BD3F-FB80-4464-87D8-9D6EE11B26CE}"/>
                </a:ext>
              </a:extLst>
            </p:cNvPr>
            <p:cNvSpPr/>
            <p:nvPr/>
          </p:nvSpPr>
          <p:spPr>
            <a:xfrm>
              <a:off x="327003" y="-881473"/>
              <a:ext cx="522169" cy="282510"/>
            </a:xfrm>
            <a:prstGeom prst="rect">
              <a:avLst/>
            </a:prstGeom>
            <a:solidFill>
              <a:srgbClr val="DFE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6A36D4-0BC3-8A42-929E-B01A851D77AA}"/>
              </a:ext>
            </a:extLst>
          </p:cNvPr>
          <p:cNvSpPr/>
          <p:nvPr/>
        </p:nvSpPr>
        <p:spPr>
          <a:xfrm>
            <a:off x="8819077" y="2954977"/>
            <a:ext cx="27518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이외의 목적</a:t>
            </a:r>
            <a:endParaRPr lang="ko-Kore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BDFAFD-6B63-534B-B9D4-9144F2D29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57"/>
          <a:stretch/>
        </p:blipFill>
        <p:spPr>
          <a:xfrm>
            <a:off x="10331" y="4113193"/>
            <a:ext cx="8366226" cy="24982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36E36CF-8E77-694B-BE0D-117543549F6A}"/>
              </a:ext>
            </a:extLst>
          </p:cNvPr>
          <p:cNvSpPr txBox="1"/>
          <p:nvPr/>
        </p:nvSpPr>
        <p:spPr>
          <a:xfrm>
            <a:off x="2308145" y="1084045"/>
            <a:ext cx="39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여객터미널의 시간대별 추이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90EBA4-939A-A84B-AFAE-44630A1D79D2}"/>
              </a:ext>
            </a:extLst>
          </p:cNvPr>
          <p:cNvSpPr txBox="1"/>
          <p:nvPr/>
        </p:nvSpPr>
        <p:spPr>
          <a:xfrm>
            <a:off x="2318657" y="3901156"/>
            <a:ext cx="3929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여객터미널의 시간대별 추이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BA25A9-A1AD-7943-9354-1FBE6AFE0CC6}"/>
              </a:ext>
            </a:extLst>
          </p:cNvPr>
          <p:cNvSpPr/>
          <p:nvPr/>
        </p:nvSpPr>
        <p:spPr>
          <a:xfrm>
            <a:off x="8548530" y="1576560"/>
            <a:ext cx="329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하차 인원 추이와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탑승 여객과의 연관성 적음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8770D8-6647-5742-9094-51466344B333}"/>
              </a:ext>
            </a:extLst>
          </p:cNvPr>
          <p:cNvSpPr/>
          <p:nvPr/>
        </p:nvSpPr>
        <p:spPr>
          <a:xfrm>
            <a:off x="8819077" y="4330585"/>
            <a:ext cx="2751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하차 인원 추이</a:t>
            </a:r>
            <a:b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</a:br>
            <a:r>
              <a:rPr lang="ko-Kore-KR" altLang="en-US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∝</a:t>
            </a:r>
            <a:endParaRPr lang="en-US" altLang="ko-KR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여객 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갈매기형 수장[C] 21">
            <a:extLst>
              <a:ext uri="{FF2B5EF4-FFF2-40B4-BE49-F238E27FC236}">
                <a16:creationId xmlns:a16="http://schemas.microsoft.com/office/drawing/2014/main" id="{C94CC444-F676-CC40-8760-7C88B2DB0FAA}"/>
              </a:ext>
            </a:extLst>
          </p:cNvPr>
          <p:cNvSpPr/>
          <p:nvPr/>
        </p:nvSpPr>
        <p:spPr>
          <a:xfrm rot="5400000">
            <a:off x="10090533" y="2239039"/>
            <a:ext cx="208922" cy="437322"/>
          </a:xfrm>
          <a:prstGeom prst="chevron">
            <a:avLst/>
          </a:prstGeom>
          <a:solidFill>
            <a:schemeClr val="accent5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갈매기형 수장[C] 22">
            <a:extLst>
              <a:ext uri="{FF2B5EF4-FFF2-40B4-BE49-F238E27FC236}">
                <a16:creationId xmlns:a16="http://schemas.microsoft.com/office/drawing/2014/main" id="{06E5E965-D2E6-C842-88AB-31F9C86CE3DC}"/>
              </a:ext>
            </a:extLst>
          </p:cNvPr>
          <p:cNvSpPr/>
          <p:nvPr/>
        </p:nvSpPr>
        <p:spPr>
          <a:xfrm rot="5400000">
            <a:off x="10090533" y="2388708"/>
            <a:ext cx="208922" cy="437322"/>
          </a:xfrm>
          <a:prstGeom prst="chevron">
            <a:avLst/>
          </a:prstGeom>
          <a:solidFill>
            <a:schemeClr val="accent5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갈매기형 수장[C] 23">
            <a:extLst>
              <a:ext uri="{FF2B5EF4-FFF2-40B4-BE49-F238E27FC236}">
                <a16:creationId xmlns:a16="http://schemas.microsoft.com/office/drawing/2014/main" id="{E3A2866F-AD09-6A44-AB11-C5DA7116C702}"/>
              </a:ext>
            </a:extLst>
          </p:cNvPr>
          <p:cNvSpPr/>
          <p:nvPr/>
        </p:nvSpPr>
        <p:spPr>
          <a:xfrm rot="5400000">
            <a:off x="10090533" y="5270440"/>
            <a:ext cx="208922" cy="437322"/>
          </a:xfrm>
          <a:prstGeom prst="chevron">
            <a:avLst/>
          </a:prstGeom>
          <a:solidFill>
            <a:schemeClr val="accent5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7953313D-D7CB-704A-B026-453BA2E94C34}"/>
              </a:ext>
            </a:extLst>
          </p:cNvPr>
          <p:cNvSpPr/>
          <p:nvPr/>
        </p:nvSpPr>
        <p:spPr>
          <a:xfrm rot="5400000">
            <a:off x="10090533" y="5420109"/>
            <a:ext cx="208922" cy="437322"/>
          </a:xfrm>
          <a:prstGeom prst="chevron">
            <a:avLst/>
          </a:prstGeom>
          <a:solidFill>
            <a:schemeClr val="accent5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0EEFA08-2F85-564A-89CB-9855B4CEFA14}"/>
              </a:ext>
            </a:extLst>
          </p:cNvPr>
          <p:cNvSpPr/>
          <p:nvPr/>
        </p:nvSpPr>
        <p:spPr>
          <a:xfrm>
            <a:off x="9256399" y="5917156"/>
            <a:ext cx="1990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목적</a:t>
            </a:r>
            <a:endParaRPr lang="ko-Kore-KR" altLang="en-US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17945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60FEBDC2-9917-A647-B80D-8FF21BE990BE}"/>
              </a:ext>
            </a:extLst>
          </p:cNvPr>
          <p:cNvSpPr/>
          <p:nvPr/>
        </p:nvSpPr>
        <p:spPr>
          <a:xfrm>
            <a:off x="4498942" y="1553056"/>
            <a:ext cx="1912294" cy="257356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84D2F02-B5AF-5947-A085-7E368C695614}"/>
              </a:ext>
            </a:extLst>
          </p:cNvPr>
          <p:cNvSpPr/>
          <p:nvPr/>
        </p:nvSpPr>
        <p:spPr>
          <a:xfrm>
            <a:off x="2559298" y="3184210"/>
            <a:ext cx="861964" cy="26205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54043622-C16F-9048-8519-0899A5A6974D}"/>
              </a:ext>
            </a:extLst>
          </p:cNvPr>
          <p:cNvSpPr/>
          <p:nvPr/>
        </p:nvSpPr>
        <p:spPr>
          <a:xfrm>
            <a:off x="3988447" y="2821035"/>
            <a:ext cx="861964" cy="262057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82A944-8DE1-EC46-A007-A1360BF26D66}"/>
              </a:ext>
            </a:extLst>
          </p:cNvPr>
          <p:cNvSpPr/>
          <p:nvPr/>
        </p:nvSpPr>
        <p:spPr>
          <a:xfrm>
            <a:off x="5499767" y="1132855"/>
            <a:ext cx="1060174" cy="257356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594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지연에 대한 제언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–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여객 처리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유동 인구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06CA9-78D0-974F-897E-A337489F0F34}"/>
              </a:ext>
            </a:extLst>
          </p:cNvPr>
          <p:cNvSpPr txBox="1"/>
          <p:nvPr/>
        </p:nvSpPr>
        <p:spPr>
          <a:xfrm>
            <a:off x="2145822" y="2654774"/>
            <a:ext cx="3685250" cy="1304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특정 출 입국장 여객 쏠림 현상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목적에 따른 흐름 구분을 통한   효율적인 개선 필요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CB4CCA-6158-0744-A6DD-F1C22E875D55}"/>
              </a:ext>
            </a:extLst>
          </p:cNvPr>
          <p:cNvSpPr txBox="1"/>
          <p:nvPr/>
        </p:nvSpPr>
        <p:spPr>
          <a:xfrm>
            <a:off x="3421262" y="997551"/>
            <a:ext cx="5414331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각 여객 터미널의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유동 인구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특성 파악 우선적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효율적인 지하철 하차의 시스템을 개별적으로 설계 필요</a:t>
            </a:r>
            <a:endParaRPr kumimoji="1"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D80004D-EF3E-CC42-921F-EE8569797B2C}"/>
              </a:ext>
            </a:extLst>
          </p:cNvPr>
          <p:cNvSpPr/>
          <p:nvPr/>
        </p:nvSpPr>
        <p:spPr>
          <a:xfrm>
            <a:off x="2011514" y="2406134"/>
            <a:ext cx="3953866" cy="1692106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C964-AE1A-1E4C-A20D-6D9DEDDE4FB9}"/>
              </a:ext>
            </a:extLst>
          </p:cNvPr>
          <p:cNvSpPr txBox="1"/>
          <p:nvPr/>
        </p:nvSpPr>
        <p:spPr>
          <a:xfrm>
            <a:off x="6411236" y="2860408"/>
            <a:ext cx="368525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하차 인원들의 대부분이 </a:t>
            </a:r>
            <a:r>
              <a:rPr kumimoji="1"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</a:t>
            </a:r>
            <a:r>
              <a:rPr kumimoji="1"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비행기 탑승 승객에 포함</a:t>
            </a:r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C1F8AE0-56D7-C84C-A430-E44F36031AD6}"/>
              </a:ext>
            </a:extLst>
          </p:cNvPr>
          <p:cNvSpPr/>
          <p:nvPr/>
        </p:nvSpPr>
        <p:spPr>
          <a:xfrm>
            <a:off x="6300707" y="2406134"/>
            <a:ext cx="3953866" cy="1692106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갈매기형 수장[C] 23">
            <a:extLst>
              <a:ext uri="{FF2B5EF4-FFF2-40B4-BE49-F238E27FC236}">
                <a16:creationId xmlns:a16="http://schemas.microsoft.com/office/drawing/2014/main" id="{00EB8699-6FF7-5045-AD54-D5ACB6611EDB}"/>
              </a:ext>
            </a:extLst>
          </p:cNvPr>
          <p:cNvSpPr/>
          <p:nvPr/>
        </p:nvSpPr>
        <p:spPr>
          <a:xfrm rot="5400000">
            <a:off x="5979750" y="4265929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E5956E4D-A818-1642-828D-462156237C69}"/>
              </a:ext>
            </a:extLst>
          </p:cNvPr>
          <p:cNvSpPr/>
          <p:nvPr/>
        </p:nvSpPr>
        <p:spPr>
          <a:xfrm rot="5400000">
            <a:off x="5979750" y="4497243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0AE7F5E-11C3-AE4D-9329-39723837B467}"/>
              </a:ext>
            </a:extLst>
          </p:cNvPr>
          <p:cNvSpPr txBox="1"/>
          <p:nvPr/>
        </p:nvSpPr>
        <p:spPr>
          <a:xfrm>
            <a:off x="4559956" y="4923456"/>
            <a:ext cx="309718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미연 방지</a:t>
            </a:r>
            <a:endParaRPr kumimoji="1" lang="ko-Kore-KR" altLang="en-US" sz="2000" b="1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6351B2-954E-164A-ADDB-2E13F26FF779}"/>
              </a:ext>
            </a:extLst>
          </p:cNvPr>
          <p:cNvSpPr txBox="1"/>
          <p:nvPr/>
        </p:nvSpPr>
        <p:spPr>
          <a:xfrm>
            <a:off x="4559956" y="6028794"/>
            <a:ext cx="3097187" cy="400110"/>
          </a:xfrm>
          <a:prstGeom prst="rect">
            <a:avLst/>
          </a:prstGeom>
          <a:solidFill>
            <a:schemeClr val="accent5">
              <a:lumMod val="20000"/>
              <a:lumOff val="80000"/>
              <a:alpha val="35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5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 가스 감축</a:t>
            </a:r>
            <a:endParaRPr kumimoji="1" lang="ko-Kore-KR" altLang="en-US" sz="2000" b="1" dirty="0">
              <a:solidFill>
                <a:schemeClr val="accent5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갈매기형 수장[C] 28">
            <a:extLst>
              <a:ext uri="{FF2B5EF4-FFF2-40B4-BE49-F238E27FC236}">
                <a16:creationId xmlns:a16="http://schemas.microsoft.com/office/drawing/2014/main" id="{049CE1E0-5668-2042-BA6A-6559FCF7CE2F}"/>
              </a:ext>
            </a:extLst>
          </p:cNvPr>
          <p:cNvSpPr/>
          <p:nvPr/>
        </p:nvSpPr>
        <p:spPr>
          <a:xfrm rot="5400000">
            <a:off x="5959872" y="5303052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갈매기형 수장[C] 29">
            <a:extLst>
              <a:ext uri="{FF2B5EF4-FFF2-40B4-BE49-F238E27FC236}">
                <a16:creationId xmlns:a16="http://schemas.microsoft.com/office/drawing/2014/main" id="{74D29FBB-4B85-1D44-ABED-1B457B7725B8}"/>
              </a:ext>
            </a:extLst>
          </p:cNvPr>
          <p:cNvSpPr/>
          <p:nvPr/>
        </p:nvSpPr>
        <p:spPr>
          <a:xfrm rot="5400000">
            <a:off x="5959872" y="5534366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B9E9E-6178-6543-B78C-2B76BE8CF22F}"/>
              </a:ext>
            </a:extLst>
          </p:cNvPr>
          <p:cNvSpPr txBox="1"/>
          <p:nvPr/>
        </p:nvSpPr>
        <p:spPr>
          <a:xfrm>
            <a:off x="2677492" y="2206079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ore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5CDC2-FF4A-6040-8B0D-9F18DE095DF7}"/>
              </a:ext>
            </a:extLst>
          </p:cNvPr>
          <p:cNvSpPr txBox="1"/>
          <p:nvPr/>
        </p:nvSpPr>
        <p:spPr>
          <a:xfrm>
            <a:off x="7029571" y="2191367"/>
            <a:ext cx="2496138" cy="400110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kumimoji="1"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여객 터미널</a:t>
            </a:r>
            <a:endParaRPr kumimoji="1"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A3ABB1A7-7ABA-B44E-9678-93A37E0DE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80" y="2393164"/>
            <a:ext cx="717826" cy="71782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9107D63-110E-1749-B5A5-6498CA8C8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50" y="2406134"/>
            <a:ext cx="717826" cy="717826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C0ED5EFC-78C9-EF45-867A-24913D0EAF2E}"/>
              </a:ext>
            </a:extLst>
          </p:cNvPr>
          <p:cNvSpPr/>
          <p:nvPr/>
        </p:nvSpPr>
        <p:spPr>
          <a:xfrm>
            <a:off x="8904528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41" name="슬라이드 번호 개체 틀 2">
            <a:extLst>
              <a:ext uri="{FF2B5EF4-FFF2-40B4-BE49-F238E27FC236}">
                <a16:creationId xmlns:a16="http://schemas.microsoft.com/office/drawing/2014/main" id="{3B887744-D24F-0B44-984E-06EA7285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34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4C4FC4-61F9-FA4B-A4AB-39F08E04BF0C}"/>
              </a:ext>
            </a:extLst>
          </p:cNvPr>
          <p:cNvSpPr txBox="1"/>
          <p:nvPr/>
        </p:nvSpPr>
        <p:spPr>
          <a:xfrm>
            <a:off x="2097432" y="4176813"/>
            <a:ext cx="2899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</a:t>
            </a:r>
            <a:r>
              <a:rPr kumimoji="1" lang="ko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en-US" altLang="ko-KR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ko-KR" altLang="en-US" sz="1400" dirty="0">
                <a:solidFill>
                  <a:schemeClr val="bg1">
                    <a:lumMod val="7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파이낸셜 뉴스 </a:t>
            </a:r>
            <a:endParaRPr kumimoji="1" lang="ko-Kore-KR" altLang="en-US" sz="1400" dirty="0">
              <a:solidFill>
                <a:schemeClr val="bg1">
                  <a:lumMod val="7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4704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8F5EFB-390A-E24C-AB3E-56FA03A0C14F}"/>
              </a:ext>
            </a:extLst>
          </p:cNvPr>
          <p:cNvSpPr txBox="1"/>
          <p:nvPr/>
        </p:nvSpPr>
        <p:spPr>
          <a:xfrm>
            <a:off x="7387497" y="1948471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3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9D224A-775A-A84A-95A1-42BC722BBB77}"/>
              </a:ext>
            </a:extLst>
          </p:cNvPr>
          <p:cNvSpPr txBox="1"/>
          <p:nvPr/>
        </p:nvSpPr>
        <p:spPr>
          <a:xfrm>
            <a:off x="6298034" y="3077376"/>
            <a:ext cx="240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인천국제공항 지연 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D62C5B-9192-E940-A791-C357268580F6}"/>
              </a:ext>
            </a:extLst>
          </p:cNvPr>
          <p:cNvSpPr txBox="1"/>
          <p:nvPr/>
        </p:nvSpPr>
        <p:spPr>
          <a:xfrm>
            <a:off x="9146829" y="1948471"/>
            <a:ext cx="3045171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1">
                    <a:lumMod val="6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현황 분석</a:t>
            </a:r>
            <a:endParaRPr kumimoji="1" lang="en-US" altLang="ko-Kore-KR" b="1" dirty="0">
              <a:solidFill>
                <a:schemeClr val="bg1">
                  <a:lumMod val="6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ore-KR" altLang="en-US" b="1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변인 분석</a:t>
            </a:r>
            <a:endParaRPr kumimoji="1" lang="en-US" altLang="ko-Kore-KR" b="1" dirty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1) </a:t>
            </a:r>
            <a:r>
              <a:rPr kumimoji="1" lang="ko-Kore-KR" altLang="en-US" b="1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여객처리</a:t>
            </a:r>
            <a:r>
              <a:rPr kumimoji="1" lang="en-US" altLang="ko-KR" b="1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kumimoji="1" lang="ko-Kore-KR" altLang="en-US" b="1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유동인구</a:t>
            </a:r>
            <a:endParaRPr kumimoji="1" lang="en-US" altLang="ko-Kore-KR" b="1" dirty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2)</a:t>
            </a:r>
            <a:r>
              <a:rPr kumimoji="1" lang="ko-Kore-KR" altLang="en-US" b="1" dirty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기상</a:t>
            </a:r>
            <a:endParaRPr kumimoji="1" lang="en-US" altLang="ko-Kore-KR" b="1" dirty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C088F8A0-083A-4D5D-B47E-56E9909C3BC3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830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2268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지연 분석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C19BA9D-6196-D748-A3A1-B80B75C09E91}"/>
              </a:ext>
            </a:extLst>
          </p:cNvPr>
          <p:cNvSpPr/>
          <p:nvPr/>
        </p:nvSpPr>
        <p:spPr>
          <a:xfrm>
            <a:off x="4886183" y="4994011"/>
            <a:ext cx="6601487" cy="1304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로지스틱 회귀와 랜덤 </a:t>
            </a:r>
            <a:r>
              <a:rPr lang="ko-KR" altLang="en-US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포레스트로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지연을 분석한 사례 존재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국내에서도 김포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제주 노선에 대한 기상 지연을 분석한 사례가 있음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이에 따라</a:t>
            </a:r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선행 연구를 통해 분석 프로세스를 구성함</a:t>
            </a:r>
            <a:endParaRPr lang="en-US" altLang="ko-Kore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76572A-836C-46F5-837E-9C5295E678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" r="432" b="-107"/>
          <a:stretch/>
        </p:blipFill>
        <p:spPr>
          <a:xfrm>
            <a:off x="4724400" y="1705779"/>
            <a:ext cx="7097607" cy="31894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466A70-17CD-4631-A422-FCD5357B3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1"/>
          <a:stretch/>
        </p:blipFill>
        <p:spPr>
          <a:xfrm>
            <a:off x="314743" y="1950904"/>
            <a:ext cx="4190262" cy="383558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EC99C7F-EE83-4FA6-A3A8-C9B2E54CA476}"/>
              </a:ext>
            </a:extLst>
          </p:cNvPr>
          <p:cNvSpPr txBox="1"/>
          <p:nvPr/>
        </p:nvSpPr>
        <p:spPr>
          <a:xfrm>
            <a:off x="69574" y="1078930"/>
            <a:ext cx="5619099" cy="400110"/>
          </a:xfrm>
          <a:prstGeom prst="rect">
            <a:avLst/>
          </a:prstGeom>
          <a:noFill/>
          <a:ln cap="rnd">
            <a:noFill/>
            <a:prstDash val="dash"/>
            <a:round/>
          </a:ln>
          <a:effectLst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 자료를 활용한 지연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결항 예측 분석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2BC6827B-9FDC-1141-9A0E-05E2E7A4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36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" name="모서리가 둥근 직사각형 87">
            <a:extLst>
              <a:ext uri="{FF2B5EF4-FFF2-40B4-BE49-F238E27FC236}">
                <a16:creationId xmlns:a16="http://schemas.microsoft.com/office/drawing/2014/main" id="{C451C662-0B5C-44FE-A6D6-6015A637766F}"/>
              </a:ext>
            </a:extLst>
          </p:cNvPr>
          <p:cNvSpPr/>
          <p:nvPr/>
        </p:nvSpPr>
        <p:spPr>
          <a:xfrm>
            <a:off x="270135" y="1779126"/>
            <a:ext cx="4231528" cy="3689689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1156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설명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953E09-E0E3-EF4D-9E30-06D852239FDA}"/>
              </a:ext>
            </a:extLst>
          </p:cNvPr>
          <p:cNvSpPr txBox="1"/>
          <p:nvPr/>
        </p:nvSpPr>
        <p:spPr>
          <a:xfrm>
            <a:off x="-73064" y="1070672"/>
            <a:ext cx="4423719" cy="461665"/>
          </a:xfrm>
          <a:prstGeom prst="rect">
            <a:avLst/>
          </a:prstGeom>
          <a:noFill/>
          <a:ln cap="rnd">
            <a:noFill/>
            <a:prstDash val="dash"/>
            <a:round/>
          </a:ln>
          <a:effectLst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 항공 기상 데이터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F2187-966C-4E44-84FE-E7BD3C97B3FB}"/>
              </a:ext>
            </a:extLst>
          </p:cNvPr>
          <p:cNvSpPr txBox="1"/>
          <p:nvPr/>
        </p:nvSpPr>
        <p:spPr>
          <a:xfrm>
            <a:off x="147041" y="3519398"/>
            <a:ext cx="675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 항공의 지연 요인 데이터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7844F13-03DB-8142-80E1-7F5FCA316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08"/>
          <a:stretch/>
        </p:blipFill>
        <p:spPr>
          <a:xfrm>
            <a:off x="437490" y="4054102"/>
            <a:ext cx="7826330" cy="198250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4FAB08B-1E8F-9040-8430-A61C8E47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93" y="1577658"/>
            <a:ext cx="7826330" cy="1473200"/>
          </a:xfrm>
          <a:prstGeom prst="rect">
            <a:avLst/>
          </a:prstGeom>
        </p:spPr>
      </p:pic>
      <p:sp>
        <p:nvSpPr>
          <p:cNvPr id="30" name="사각형: 둥근 모서리 43">
            <a:extLst>
              <a:ext uri="{FF2B5EF4-FFF2-40B4-BE49-F238E27FC236}">
                <a16:creationId xmlns:a16="http://schemas.microsoft.com/office/drawing/2014/main" id="{F2FA322B-9FCC-864A-92E0-5DBF8FA475CF}"/>
              </a:ext>
            </a:extLst>
          </p:cNvPr>
          <p:cNvSpPr/>
          <p:nvPr/>
        </p:nvSpPr>
        <p:spPr>
          <a:xfrm>
            <a:off x="8359071" y="1349794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</a:p>
        </p:txBody>
      </p:sp>
      <p:sp>
        <p:nvSpPr>
          <p:cNvPr id="31" name="사각형: 둥근 모서리 43">
            <a:extLst>
              <a:ext uri="{FF2B5EF4-FFF2-40B4-BE49-F238E27FC236}">
                <a16:creationId xmlns:a16="http://schemas.microsoft.com/office/drawing/2014/main" id="{A481B0E7-49A5-784C-BAFC-BC83211F8D35}"/>
              </a:ext>
            </a:extLst>
          </p:cNvPr>
          <p:cNvSpPr/>
          <p:nvPr/>
        </p:nvSpPr>
        <p:spPr>
          <a:xfrm>
            <a:off x="10797659" y="1364730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사각형: 둥근 모서리 43">
            <a:extLst>
              <a:ext uri="{FF2B5EF4-FFF2-40B4-BE49-F238E27FC236}">
                <a16:creationId xmlns:a16="http://schemas.microsoft.com/office/drawing/2014/main" id="{BAED97B3-98E5-564C-B882-26C8C4EF16CF}"/>
              </a:ext>
            </a:extLst>
          </p:cNvPr>
          <p:cNvSpPr/>
          <p:nvPr/>
        </p:nvSpPr>
        <p:spPr>
          <a:xfrm>
            <a:off x="9578365" y="1349794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사각형: 둥근 모서리 43">
            <a:extLst>
              <a:ext uri="{FF2B5EF4-FFF2-40B4-BE49-F238E27FC236}">
                <a16:creationId xmlns:a16="http://schemas.microsoft.com/office/drawing/2014/main" id="{296CDD2C-A7DE-5449-92BD-18D5FB0F6AE0}"/>
              </a:ext>
            </a:extLst>
          </p:cNvPr>
          <p:cNvSpPr/>
          <p:nvPr/>
        </p:nvSpPr>
        <p:spPr>
          <a:xfrm>
            <a:off x="8359071" y="2785485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풍향</a:t>
            </a:r>
          </a:p>
        </p:txBody>
      </p:sp>
      <p:sp>
        <p:nvSpPr>
          <p:cNvPr id="34" name="사각형: 둥근 모서리 43">
            <a:extLst>
              <a:ext uri="{FF2B5EF4-FFF2-40B4-BE49-F238E27FC236}">
                <a16:creationId xmlns:a16="http://schemas.microsoft.com/office/drawing/2014/main" id="{1050524D-1AA4-0346-97F5-4F560E56761F}"/>
              </a:ext>
            </a:extLst>
          </p:cNvPr>
          <p:cNvSpPr/>
          <p:nvPr/>
        </p:nvSpPr>
        <p:spPr>
          <a:xfrm>
            <a:off x="9578365" y="2785485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풍속</a:t>
            </a:r>
          </a:p>
        </p:txBody>
      </p:sp>
      <p:sp>
        <p:nvSpPr>
          <p:cNvPr id="35" name="사각형: 둥근 모서리 43">
            <a:extLst>
              <a:ext uri="{FF2B5EF4-FFF2-40B4-BE49-F238E27FC236}">
                <a16:creationId xmlns:a16="http://schemas.microsoft.com/office/drawing/2014/main" id="{B8FCA02D-9C5C-8741-B50A-338D6173A823}"/>
              </a:ext>
            </a:extLst>
          </p:cNvPr>
          <p:cNvSpPr/>
          <p:nvPr/>
        </p:nvSpPr>
        <p:spPr>
          <a:xfrm>
            <a:off x="8359071" y="2067639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</a:t>
            </a:r>
          </a:p>
        </p:txBody>
      </p:sp>
      <p:sp>
        <p:nvSpPr>
          <p:cNvPr id="36" name="사각형: 둥근 모서리 43">
            <a:extLst>
              <a:ext uri="{FF2B5EF4-FFF2-40B4-BE49-F238E27FC236}">
                <a16:creationId xmlns:a16="http://schemas.microsoft.com/office/drawing/2014/main" id="{4BF11F85-E83A-7D4D-9DE2-582B5DB12EED}"/>
              </a:ext>
            </a:extLst>
          </p:cNvPr>
          <p:cNvSpPr/>
          <p:nvPr/>
        </p:nvSpPr>
        <p:spPr>
          <a:xfrm>
            <a:off x="10797659" y="2785485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강수량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68ED1719-5EA9-E74A-9D71-6760B11FFB32}"/>
              </a:ext>
            </a:extLst>
          </p:cNvPr>
          <p:cNvSpPr/>
          <p:nvPr/>
        </p:nvSpPr>
        <p:spPr>
          <a:xfrm>
            <a:off x="9578365" y="2086394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적설</a:t>
            </a:r>
          </a:p>
        </p:txBody>
      </p:sp>
      <p:sp>
        <p:nvSpPr>
          <p:cNvPr id="45" name="사각형: 둥근 모서리 43">
            <a:extLst>
              <a:ext uri="{FF2B5EF4-FFF2-40B4-BE49-F238E27FC236}">
                <a16:creationId xmlns:a16="http://schemas.microsoft.com/office/drawing/2014/main" id="{B6E57AE2-17DF-9A49-8A0C-073294768E17}"/>
              </a:ext>
            </a:extLst>
          </p:cNvPr>
          <p:cNvSpPr/>
          <p:nvPr/>
        </p:nvSpPr>
        <p:spPr>
          <a:xfrm>
            <a:off x="10797659" y="2075107"/>
            <a:ext cx="1080000" cy="54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신적설</a:t>
            </a:r>
            <a:endParaRPr lang="ko-KR" altLang="en-US" dirty="0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AC4168C-2EFA-6347-B16D-D0445C031346}"/>
              </a:ext>
            </a:extLst>
          </p:cNvPr>
          <p:cNvSpPr txBox="1"/>
          <p:nvPr/>
        </p:nvSpPr>
        <p:spPr>
          <a:xfrm>
            <a:off x="327593" y="3001723"/>
            <a:ext cx="2978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10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kumimoji="1" lang="ko-KR" altLang="en-US" sz="1000" dirty="0">
                <a:solidFill>
                  <a:schemeClr val="bg1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기상청</a:t>
            </a:r>
            <a:endParaRPr kumimoji="1" lang="ko-Kore-KR" altLang="en-US" sz="1000" dirty="0">
              <a:solidFill>
                <a:schemeClr val="bg1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AA49B4-0EBE-CB4F-9FAA-63AD012C0492}"/>
              </a:ext>
            </a:extLst>
          </p:cNvPr>
          <p:cNvSpPr txBox="1"/>
          <p:nvPr/>
        </p:nvSpPr>
        <p:spPr>
          <a:xfrm>
            <a:off x="306182" y="6109643"/>
            <a:ext cx="18326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kumimoji="1" lang="en-US" altLang="ko-KR" sz="1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</a:t>
            </a:r>
            <a:r>
              <a:rPr kumimoji="1" lang="en-US" altLang="ko-Kore-KR" sz="1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1000" dirty="0">
                <a:solidFill>
                  <a:schemeClr val="bg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항공정보 포탈 시스템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0D2EC3E-7839-A14A-B77A-90F5B4F1CC91}"/>
              </a:ext>
            </a:extLst>
          </p:cNvPr>
          <p:cNvSpPr/>
          <p:nvPr/>
        </p:nvSpPr>
        <p:spPr>
          <a:xfrm>
            <a:off x="6257365" y="4054102"/>
            <a:ext cx="1075764" cy="1982502"/>
          </a:xfrm>
          <a:prstGeom prst="roundRect">
            <a:avLst/>
          </a:prstGeom>
          <a:noFill/>
          <a:ln w="476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96AC59B7-ABB9-5046-A7A7-4DDEA568B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37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모서리가 둥근 직사각형 87">
            <a:extLst>
              <a:ext uri="{FF2B5EF4-FFF2-40B4-BE49-F238E27FC236}">
                <a16:creationId xmlns:a16="http://schemas.microsoft.com/office/drawing/2014/main" id="{93861108-3843-4341-B9D8-B97411A3B993}"/>
              </a:ext>
            </a:extLst>
          </p:cNvPr>
          <p:cNvSpPr/>
          <p:nvPr/>
        </p:nvSpPr>
        <p:spPr>
          <a:xfrm>
            <a:off x="8263819" y="1212536"/>
            <a:ext cx="3772467" cy="2223868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FB09B7B-1D9F-40E8-8CF2-C5801278D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946" y="4782120"/>
            <a:ext cx="2052589" cy="14521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4F469D4-07B7-42BB-A6C0-7B6AA64479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613"/>
          <a:stretch/>
        </p:blipFill>
        <p:spPr>
          <a:xfrm>
            <a:off x="327593" y="2626394"/>
            <a:ext cx="7826330" cy="372077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FDA0250-7FB6-4AF6-B287-CC3CB16C45DA}"/>
              </a:ext>
            </a:extLst>
          </p:cNvPr>
          <p:cNvSpPr/>
          <p:nvPr/>
        </p:nvSpPr>
        <p:spPr>
          <a:xfrm>
            <a:off x="6863085" y="1729127"/>
            <a:ext cx="1345786" cy="116916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0511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2666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2-1.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설명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5ACA1DE7-8557-6C49-AFA1-C00A2A6DBA96}"/>
              </a:ext>
            </a:extLst>
          </p:cNvPr>
          <p:cNvCxnSpPr>
            <a:cxnSpLocks/>
          </p:cNvCxnSpPr>
          <p:nvPr/>
        </p:nvCxnSpPr>
        <p:spPr>
          <a:xfrm>
            <a:off x="498378" y="1872174"/>
            <a:ext cx="5039892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>
            <a:extLst>
              <a:ext uri="{FF2B5EF4-FFF2-40B4-BE49-F238E27FC236}">
                <a16:creationId xmlns:a16="http://schemas.microsoft.com/office/drawing/2014/main" id="{7B89C56A-9596-FC4D-A54C-40298F65EF05}"/>
              </a:ext>
            </a:extLst>
          </p:cNvPr>
          <p:cNvCxnSpPr>
            <a:cxnSpLocks/>
          </p:cNvCxnSpPr>
          <p:nvPr/>
        </p:nvCxnSpPr>
        <p:spPr>
          <a:xfrm>
            <a:off x="6480670" y="1872174"/>
            <a:ext cx="5314791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8F8DEF8-7778-EE45-9626-9F81A2F4E14C}"/>
              </a:ext>
            </a:extLst>
          </p:cNvPr>
          <p:cNvSpPr/>
          <p:nvPr/>
        </p:nvSpPr>
        <p:spPr>
          <a:xfrm>
            <a:off x="2401703" y="1184854"/>
            <a:ext cx="1192061" cy="555268"/>
          </a:xfrm>
          <a:prstGeom prst="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F5D4597-EB75-5349-BB01-4E4EB57A417A}"/>
              </a:ext>
            </a:extLst>
          </p:cNvPr>
          <p:cNvSpPr/>
          <p:nvPr/>
        </p:nvSpPr>
        <p:spPr>
          <a:xfrm>
            <a:off x="8697092" y="1193822"/>
            <a:ext cx="1192061" cy="55526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외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424114-2642-1A4C-BF92-AA6587E42A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66" b="9204"/>
          <a:stretch/>
        </p:blipFill>
        <p:spPr>
          <a:xfrm>
            <a:off x="457199" y="1977258"/>
            <a:ext cx="5081071" cy="361344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D4448A1-EAFE-D946-A051-011359CFC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3" b="10703"/>
          <a:stretch/>
        </p:blipFill>
        <p:spPr>
          <a:xfrm>
            <a:off x="6480670" y="2033906"/>
            <a:ext cx="5314791" cy="35568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A81E718-9C92-F441-A1F0-6F493B977ABB}"/>
              </a:ext>
            </a:extLst>
          </p:cNvPr>
          <p:cNvSpPr txBox="1"/>
          <p:nvPr/>
        </p:nvSpPr>
        <p:spPr>
          <a:xfrm>
            <a:off x="460473" y="5691325"/>
            <a:ext cx="354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b="1" u="sng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r>
            <a:r>
              <a:rPr kumimoji="1" lang="en-US" altLang="ko-KR" sz="1200" b="1" u="sng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62 rows </a:t>
            </a:r>
            <a:r>
              <a:rPr kumimoji="1"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 10 columns</a:t>
            </a:r>
            <a:endParaRPr kumimoji="1" lang="ko-Kore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BF9A81-C66A-9D4F-937A-410A87851A42}"/>
              </a:ext>
            </a:extLst>
          </p:cNvPr>
          <p:cNvSpPr txBox="1"/>
          <p:nvPr/>
        </p:nvSpPr>
        <p:spPr>
          <a:xfrm>
            <a:off x="6374829" y="5691325"/>
            <a:ext cx="3544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b="1" u="sng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9976 rows </a:t>
            </a:r>
            <a:r>
              <a:rPr kumimoji="1"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 10 columns</a:t>
            </a:r>
            <a:endParaRPr kumimoji="1" lang="ko-Kore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14C7638-C616-3D48-8693-03BAB408879D}"/>
              </a:ext>
            </a:extLst>
          </p:cNvPr>
          <p:cNvSpPr/>
          <p:nvPr/>
        </p:nvSpPr>
        <p:spPr>
          <a:xfrm>
            <a:off x="4103669" y="1979513"/>
            <a:ext cx="863748" cy="36826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921AB8A7-8A93-514C-AE17-DB622D979B91}"/>
              </a:ext>
            </a:extLst>
          </p:cNvPr>
          <p:cNvSpPr/>
          <p:nvPr/>
        </p:nvSpPr>
        <p:spPr>
          <a:xfrm>
            <a:off x="4897011" y="5295096"/>
            <a:ext cx="863748" cy="368269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3AA65C7E-9502-AA4A-9060-B3BE5468E1E8}"/>
              </a:ext>
            </a:extLst>
          </p:cNvPr>
          <p:cNvSpPr/>
          <p:nvPr/>
        </p:nvSpPr>
        <p:spPr>
          <a:xfrm>
            <a:off x="10385021" y="2035389"/>
            <a:ext cx="863748" cy="368269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F0DA0B9B-AB8F-214E-90F8-8C21C3BAC190}"/>
              </a:ext>
            </a:extLst>
          </p:cNvPr>
          <p:cNvSpPr/>
          <p:nvPr/>
        </p:nvSpPr>
        <p:spPr>
          <a:xfrm>
            <a:off x="11178362" y="5245668"/>
            <a:ext cx="863748" cy="368269"/>
          </a:xfrm>
          <a:prstGeom prst="ellipse">
            <a:avLst/>
          </a:prstGeom>
          <a:noFill/>
          <a:ln w="28575">
            <a:solidFill>
              <a:schemeClr val="accent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378D3937-4E6F-8D4A-AB6A-584198F83766}"/>
              </a:ext>
            </a:extLst>
          </p:cNvPr>
          <p:cNvCxnSpPr>
            <a:cxnSpLocks/>
          </p:cNvCxnSpPr>
          <p:nvPr/>
        </p:nvCxnSpPr>
        <p:spPr>
          <a:xfrm>
            <a:off x="1145439" y="5640687"/>
            <a:ext cx="3219330" cy="1934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[R] 38">
            <a:extLst>
              <a:ext uri="{FF2B5EF4-FFF2-40B4-BE49-F238E27FC236}">
                <a16:creationId xmlns:a16="http://schemas.microsoft.com/office/drawing/2014/main" id="{C854FB67-6FE6-754E-806C-EEF337A90C89}"/>
              </a:ext>
            </a:extLst>
          </p:cNvPr>
          <p:cNvCxnSpPr>
            <a:cxnSpLocks/>
          </p:cNvCxnSpPr>
          <p:nvPr/>
        </p:nvCxnSpPr>
        <p:spPr>
          <a:xfrm>
            <a:off x="2733482" y="5663365"/>
            <a:ext cx="0" cy="56444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A670E5FB-9E02-C943-8F23-FF80A142B7A1}"/>
              </a:ext>
            </a:extLst>
          </p:cNvPr>
          <p:cNvCxnSpPr>
            <a:cxnSpLocks/>
          </p:cNvCxnSpPr>
          <p:nvPr/>
        </p:nvCxnSpPr>
        <p:spPr>
          <a:xfrm>
            <a:off x="2733482" y="6227805"/>
            <a:ext cx="707882" cy="0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A2847F7-CB57-1E41-8D9B-EB0F5D6008C3}"/>
              </a:ext>
            </a:extLst>
          </p:cNvPr>
          <p:cNvSpPr txBox="1"/>
          <p:nvPr/>
        </p:nvSpPr>
        <p:spPr>
          <a:xfrm>
            <a:off x="3563289" y="6068943"/>
            <a:ext cx="2811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기상 데이터</a:t>
            </a: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2D3900F3-D093-F446-8357-6C8900A86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38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4344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6000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항공기 지연 원인에 따른 기상 변수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pic>
        <p:nvPicPr>
          <p:cNvPr id="17" name="그림 16" descr="테이블이(가) 표시된 사진&#10;&#10;자동 생성된 설명">
            <a:extLst>
              <a:ext uri="{FF2B5EF4-FFF2-40B4-BE49-F238E27FC236}">
                <a16:creationId xmlns:a16="http://schemas.microsoft.com/office/drawing/2014/main" id="{2A23B083-B18E-7849-856F-68454C02B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" y="898629"/>
            <a:ext cx="6104759" cy="3910137"/>
          </a:xfrm>
          <a:prstGeom prst="rect">
            <a:avLst/>
          </a:prstGeom>
        </p:spPr>
      </p:pic>
      <p:pic>
        <p:nvPicPr>
          <p:cNvPr id="19" name="그림 18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0B0AA5BF-D9A0-1447-8E6B-0388D2876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20" y="1066150"/>
            <a:ext cx="5526015" cy="499803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9A428E9-09E3-8D49-BF87-E3528705F02E}"/>
              </a:ext>
            </a:extLst>
          </p:cNvPr>
          <p:cNvSpPr txBox="1"/>
          <p:nvPr/>
        </p:nvSpPr>
        <p:spPr>
          <a:xfrm>
            <a:off x="6637116" y="6084502"/>
            <a:ext cx="1809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0 : </a:t>
            </a:r>
            <a:r>
              <a:rPr kumimoji="1" lang="ko-Kore-KR" altLang="en-US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kumimoji="1" lang="en-US" altLang="ko-Kore-KR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kumimoji="1" lang="en-US" altLang="ko-Kore-KR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1 : </a:t>
            </a:r>
            <a:r>
              <a:rPr kumimoji="1" lang="ko-Kore-KR" altLang="en-US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 상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BF0F36-9318-2148-ABA5-752F3F763188}"/>
              </a:ext>
            </a:extLst>
          </p:cNvPr>
          <p:cNvSpPr txBox="1"/>
          <p:nvPr/>
        </p:nvSpPr>
        <p:spPr>
          <a:xfrm>
            <a:off x="4426968" y="5042312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58AFCA-667C-1449-BBDB-52366FB1BC92}"/>
              </a:ext>
            </a:extLst>
          </p:cNvPr>
          <p:cNvSpPr txBox="1"/>
          <p:nvPr/>
        </p:nvSpPr>
        <p:spPr>
          <a:xfrm>
            <a:off x="4426969" y="5557031"/>
            <a:ext cx="1114408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24E132-BEA3-DA4E-87B5-EC5C9C933566}"/>
              </a:ext>
            </a:extLst>
          </p:cNvPr>
          <p:cNvSpPr txBox="1"/>
          <p:nvPr/>
        </p:nvSpPr>
        <p:spPr>
          <a:xfrm>
            <a:off x="80942" y="5094135"/>
            <a:ext cx="400482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 원인을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                   </a:t>
            </a:r>
            <a:r>
              <a:rPr lang="ko-KR" altLang="en-US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</a:t>
            </a:r>
            <a:endParaRPr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하기 위한 주요 변수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E6C747-5C97-E24A-9373-313BA85FA88B}"/>
              </a:ext>
            </a:extLst>
          </p:cNvPr>
          <p:cNvSpPr txBox="1"/>
          <p:nvPr/>
        </p:nvSpPr>
        <p:spPr>
          <a:xfrm>
            <a:off x="4426969" y="6071751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양쪽 대괄호 63">
            <a:extLst>
              <a:ext uri="{FF2B5EF4-FFF2-40B4-BE49-F238E27FC236}">
                <a16:creationId xmlns:a16="http://schemas.microsoft.com/office/drawing/2014/main" id="{F25C8775-E69E-BC40-BC5A-D83FCBBEDA14}"/>
              </a:ext>
            </a:extLst>
          </p:cNvPr>
          <p:cNvSpPr/>
          <p:nvPr/>
        </p:nvSpPr>
        <p:spPr>
          <a:xfrm>
            <a:off x="4196130" y="4865490"/>
            <a:ext cx="1567346" cy="1838863"/>
          </a:xfrm>
          <a:prstGeom prst="bracketPair">
            <a:avLst/>
          </a:prstGeom>
          <a:ln w="57150">
            <a:solidFill>
              <a:schemeClr val="accent4">
                <a:alpha val="29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476F38C-9934-754E-9421-CDD8276C79C1}"/>
              </a:ext>
            </a:extLst>
          </p:cNvPr>
          <p:cNvSpPr/>
          <p:nvPr/>
        </p:nvSpPr>
        <p:spPr>
          <a:xfrm>
            <a:off x="558264" y="5466410"/>
            <a:ext cx="1236237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[0.</a:t>
            </a:r>
            <a:r>
              <a:rPr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r>
              <a: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r>
              <a:rPr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0149B9F8-66F2-B043-BB39-7D609DA989A4}"/>
              </a:ext>
            </a:extLst>
          </p:cNvPr>
          <p:cNvSpPr/>
          <p:nvPr/>
        </p:nvSpPr>
        <p:spPr>
          <a:xfrm>
            <a:off x="1857335" y="5466410"/>
            <a:ext cx="1015021" cy="400110"/>
          </a:xfrm>
          <a:prstGeom prst="rect">
            <a:avLst/>
          </a:prstGeom>
          <a:solidFill>
            <a:schemeClr val="accent2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[1.</a:t>
            </a:r>
            <a:r>
              <a:rPr lang="ko-KR" altLang="en-US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20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</a:t>
            </a:r>
            <a:endParaRPr lang="ko-Kore-KR" altLang="en-US" sz="20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B4083D65-8902-314E-BB40-04C8AB4E1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39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87">
            <a:extLst>
              <a:ext uri="{FF2B5EF4-FFF2-40B4-BE49-F238E27FC236}">
                <a16:creationId xmlns:a16="http://schemas.microsoft.com/office/drawing/2014/main" id="{D118FE4B-FB8F-4AA7-83E8-FE535C624B8C}"/>
              </a:ext>
            </a:extLst>
          </p:cNvPr>
          <p:cNvSpPr/>
          <p:nvPr/>
        </p:nvSpPr>
        <p:spPr>
          <a:xfrm>
            <a:off x="301660" y="5042312"/>
            <a:ext cx="3553272" cy="1321395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4504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B39AF9B7-0749-48CC-9BCE-CCE8D6BF8E33}"/>
              </a:ext>
            </a:extLst>
          </p:cNvPr>
          <p:cNvSpPr/>
          <p:nvPr/>
        </p:nvSpPr>
        <p:spPr>
          <a:xfrm>
            <a:off x="9574305" y="0"/>
            <a:ext cx="2617695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8AD3BD-AAB1-7148-8384-03A3C1AC21DA}"/>
              </a:ext>
            </a:extLst>
          </p:cNvPr>
          <p:cNvSpPr txBox="1"/>
          <p:nvPr/>
        </p:nvSpPr>
        <p:spPr>
          <a:xfrm>
            <a:off x="164294" y="197310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094AE1-E75F-A440-9E4A-0EA59631B291}"/>
              </a:ext>
            </a:extLst>
          </p:cNvPr>
          <p:cNvSpPr/>
          <p:nvPr/>
        </p:nvSpPr>
        <p:spPr>
          <a:xfrm>
            <a:off x="1652995" y="1949198"/>
            <a:ext cx="41392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향후 국제 항공사들의 탄소배출량을 </a:t>
            </a:r>
            <a:r>
              <a:rPr lang="en-US" altLang="ko-KR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2020</a:t>
            </a:r>
            <a:r>
              <a:rPr lang="ko-KR" altLang="en-US" sz="22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 수준으로 동결</a:t>
            </a:r>
            <a:endParaRPr lang="ko-Kore-KR" altLang="en-US" sz="2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D70E679-1591-AD48-BEBE-5E11B3316A33}"/>
              </a:ext>
            </a:extLst>
          </p:cNvPr>
          <p:cNvSpPr/>
          <p:nvPr/>
        </p:nvSpPr>
        <p:spPr>
          <a:xfrm>
            <a:off x="1446468" y="3976187"/>
            <a:ext cx="4552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정해진 한도를 초과하는 온실가스 배출량은 </a:t>
            </a:r>
            <a:endParaRPr lang="en-US" altLang="ko-KR" sz="20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 </a:t>
            </a:r>
            <a:r>
              <a:rPr lang="ko-KR" altLang="en-US" sz="2000" dirty="0" err="1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배출권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0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구매하여 상쇄 필요</a:t>
            </a:r>
            <a:endParaRPr lang="en-US" altLang="ko-KR" sz="2000" dirty="0">
              <a:solidFill>
                <a:srgbClr val="000000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96F1141-C488-D743-BEC2-A5BF77E09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032" y="1297870"/>
            <a:ext cx="3619500" cy="4910529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37521AF-E2A1-084C-909B-A059C6E99B15}"/>
              </a:ext>
            </a:extLst>
          </p:cNvPr>
          <p:cNvSpPr/>
          <p:nvPr/>
        </p:nvSpPr>
        <p:spPr>
          <a:xfrm>
            <a:off x="957139" y="1297870"/>
            <a:ext cx="5334069" cy="1522369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DD2E8A-E2E3-104E-9A09-A298CA16A1A4}"/>
              </a:ext>
            </a:extLst>
          </p:cNvPr>
          <p:cNvSpPr txBox="1"/>
          <p:nvPr/>
        </p:nvSpPr>
        <p:spPr>
          <a:xfrm>
            <a:off x="1979820" y="1037134"/>
            <a:ext cx="3287888" cy="769441"/>
          </a:xfrm>
          <a:prstGeom prst="rect">
            <a:avLst/>
          </a:prstGeom>
          <a:solidFill>
            <a:schemeClr val="accent5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국제민간항공기구</a:t>
            </a:r>
            <a:r>
              <a:rPr kumimoji="1" lang="en-US" altLang="ko-KR" sz="2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(ICAO)</a:t>
            </a:r>
            <a:r>
              <a:rPr kumimoji="1" lang="ko-KR" altLang="en-US" sz="2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의 몬트리올 합의</a:t>
            </a:r>
            <a:endParaRPr kumimoji="1" lang="ko-Kore-KR" altLang="en-US" sz="22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갈매기형 수장[C] 28">
            <a:extLst>
              <a:ext uri="{FF2B5EF4-FFF2-40B4-BE49-F238E27FC236}">
                <a16:creationId xmlns:a16="http://schemas.microsoft.com/office/drawing/2014/main" id="{07D8E2BF-C18D-3B46-B712-02B73FFE9A65}"/>
              </a:ext>
            </a:extLst>
          </p:cNvPr>
          <p:cNvSpPr/>
          <p:nvPr/>
        </p:nvSpPr>
        <p:spPr>
          <a:xfrm rot="5400000">
            <a:off x="3542147" y="3270964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갈매기형 수장[C] 29">
            <a:extLst>
              <a:ext uri="{FF2B5EF4-FFF2-40B4-BE49-F238E27FC236}">
                <a16:creationId xmlns:a16="http://schemas.microsoft.com/office/drawing/2014/main" id="{A49D6580-BE8A-CA49-A710-86E00DCA97DF}"/>
              </a:ext>
            </a:extLst>
          </p:cNvPr>
          <p:cNvSpPr/>
          <p:nvPr/>
        </p:nvSpPr>
        <p:spPr>
          <a:xfrm rot="5400000">
            <a:off x="3542147" y="3006094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9A55F5A-2CCB-414D-9442-E1DD2DE0877F}"/>
              </a:ext>
            </a:extLst>
          </p:cNvPr>
          <p:cNvSpPr/>
          <p:nvPr/>
        </p:nvSpPr>
        <p:spPr>
          <a:xfrm>
            <a:off x="1914252" y="5696618"/>
            <a:ext cx="3488455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미래 항공 산업의 해결 과제</a:t>
            </a:r>
            <a:endParaRPr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갈매기형 수장[C] 31">
            <a:extLst>
              <a:ext uri="{FF2B5EF4-FFF2-40B4-BE49-F238E27FC236}">
                <a16:creationId xmlns:a16="http://schemas.microsoft.com/office/drawing/2014/main" id="{219889F6-CE8D-C64E-B13A-2F0D31F82F73}"/>
              </a:ext>
            </a:extLst>
          </p:cNvPr>
          <p:cNvSpPr/>
          <p:nvPr/>
        </p:nvSpPr>
        <p:spPr>
          <a:xfrm rot="5400000">
            <a:off x="3542146" y="5064409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갈매기형 수장[C] 32">
            <a:extLst>
              <a:ext uri="{FF2B5EF4-FFF2-40B4-BE49-F238E27FC236}">
                <a16:creationId xmlns:a16="http://schemas.microsoft.com/office/drawing/2014/main" id="{B7794314-E2E4-5D44-AC80-AB02B5AEC458}"/>
              </a:ext>
            </a:extLst>
          </p:cNvPr>
          <p:cNvSpPr/>
          <p:nvPr/>
        </p:nvSpPr>
        <p:spPr>
          <a:xfrm rot="5400000">
            <a:off x="3542146" y="4799539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슬라이드 번호 개체 틀 2">
            <a:extLst>
              <a:ext uri="{FF2B5EF4-FFF2-40B4-BE49-F238E27FC236}">
                <a16:creationId xmlns:a16="http://schemas.microsoft.com/office/drawing/2014/main" id="{948A58FA-3857-A54C-8CF0-033E7B828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19844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033962B9-083C-F643-B88A-EFCEB30D5DC0}"/>
              </a:ext>
            </a:extLst>
          </p:cNvPr>
          <p:cNvSpPr/>
          <p:nvPr/>
        </p:nvSpPr>
        <p:spPr>
          <a:xfrm>
            <a:off x="7337208" y="5837518"/>
            <a:ext cx="1447564" cy="294472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CE37ABA-EA32-0546-BC93-DD058D72BCF3}"/>
              </a:ext>
            </a:extLst>
          </p:cNvPr>
          <p:cNvSpPr/>
          <p:nvPr/>
        </p:nvSpPr>
        <p:spPr>
          <a:xfrm>
            <a:off x="5352301" y="5203113"/>
            <a:ext cx="2656583" cy="294472"/>
          </a:xfrm>
          <a:prstGeom prst="rect">
            <a:avLst/>
          </a:prstGeom>
          <a:solidFill>
            <a:schemeClr val="accent4">
              <a:lumMod val="20000"/>
              <a:lumOff val="80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E280D-7507-694A-8086-64CEAE1B53CA}"/>
              </a:ext>
            </a:extLst>
          </p:cNvPr>
          <p:cNvSpPr txBox="1"/>
          <p:nvPr/>
        </p:nvSpPr>
        <p:spPr>
          <a:xfrm>
            <a:off x="220603" y="240707"/>
            <a:ext cx="3812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변수 상관 관계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566E3D2-724F-9F43-8E2F-2FA0C449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5" y="2327927"/>
            <a:ext cx="3757338" cy="21663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B53975A-FD4F-844B-97C2-EC58A74B0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884" y="2327927"/>
            <a:ext cx="4183116" cy="22021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689200F-80F8-5A4E-8FDE-3CED963B8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187" y="2327927"/>
            <a:ext cx="4384913" cy="220214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06BC6A0-C2AB-234B-A1D5-BA931E8EF7F1}"/>
              </a:ext>
            </a:extLst>
          </p:cNvPr>
          <p:cNvSpPr txBox="1"/>
          <p:nvPr/>
        </p:nvSpPr>
        <p:spPr>
          <a:xfrm>
            <a:off x="1355621" y="1745742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90A4AD-4CE8-FB41-A859-A2E3DA3603AF}"/>
              </a:ext>
            </a:extLst>
          </p:cNvPr>
          <p:cNvSpPr txBox="1"/>
          <p:nvPr/>
        </p:nvSpPr>
        <p:spPr>
          <a:xfrm>
            <a:off x="5383361" y="1745742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0BE058-C668-264A-BD66-9BF15D4416C5}"/>
              </a:ext>
            </a:extLst>
          </p:cNvPr>
          <p:cNvSpPr txBox="1"/>
          <p:nvPr/>
        </p:nvSpPr>
        <p:spPr>
          <a:xfrm>
            <a:off x="9579966" y="1745742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66" name="직선 연결선[R] 65">
            <a:extLst>
              <a:ext uri="{FF2B5EF4-FFF2-40B4-BE49-F238E27FC236}">
                <a16:creationId xmlns:a16="http://schemas.microsoft.com/office/drawing/2014/main" id="{60DF2D74-74DA-9847-887B-015D95089086}"/>
              </a:ext>
            </a:extLst>
          </p:cNvPr>
          <p:cNvCxnSpPr>
            <a:cxnSpLocks/>
          </p:cNvCxnSpPr>
          <p:nvPr/>
        </p:nvCxnSpPr>
        <p:spPr>
          <a:xfrm flipV="1">
            <a:off x="10373769" y="4566504"/>
            <a:ext cx="1692000" cy="22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[R] 66">
            <a:extLst>
              <a:ext uri="{FF2B5EF4-FFF2-40B4-BE49-F238E27FC236}">
                <a16:creationId xmlns:a16="http://schemas.microsoft.com/office/drawing/2014/main" id="{C8BB9EC0-79E9-8142-8485-18A3EF1BEF8D}"/>
              </a:ext>
            </a:extLst>
          </p:cNvPr>
          <p:cNvCxnSpPr>
            <a:cxnSpLocks/>
          </p:cNvCxnSpPr>
          <p:nvPr/>
        </p:nvCxnSpPr>
        <p:spPr>
          <a:xfrm>
            <a:off x="8434558" y="4566504"/>
            <a:ext cx="169200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[R] 67">
            <a:extLst>
              <a:ext uri="{FF2B5EF4-FFF2-40B4-BE49-F238E27FC236}">
                <a16:creationId xmlns:a16="http://schemas.microsoft.com/office/drawing/2014/main" id="{2995A404-EDCD-9C45-91A2-E011964B3A63}"/>
              </a:ext>
            </a:extLst>
          </p:cNvPr>
          <p:cNvCxnSpPr>
            <a:cxnSpLocks/>
          </p:cNvCxnSpPr>
          <p:nvPr/>
        </p:nvCxnSpPr>
        <p:spPr>
          <a:xfrm flipV="1">
            <a:off x="6169493" y="4566504"/>
            <a:ext cx="1692000" cy="22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F972B927-E147-1A42-8AC1-5BB9C4E32ACF}"/>
              </a:ext>
            </a:extLst>
          </p:cNvPr>
          <p:cNvCxnSpPr>
            <a:cxnSpLocks/>
          </p:cNvCxnSpPr>
          <p:nvPr/>
        </p:nvCxnSpPr>
        <p:spPr>
          <a:xfrm>
            <a:off x="4119920" y="4566504"/>
            <a:ext cx="169200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[R] 69">
            <a:extLst>
              <a:ext uri="{FF2B5EF4-FFF2-40B4-BE49-F238E27FC236}">
                <a16:creationId xmlns:a16="http://schemas.microsoft.com/office/drawing/2014/main" id="{3573D044-2486-5B4E-977C-301905CCE957}"/>
              </a:ext>
            </a:extLst>
          </p:cNvPr>
          <p:cNvCxnSpPr>
            <a:cxnSpLocks/>
          </p:cNvCxnSpPr>
          <p:nvPr/>
        </p:nvCxnSpPr>
        <p:spPr>
          <a:xfrm flipV="1">
            <a:off x="2128403" y="4566504"/>
            <a:ext cx="1692000" cy="2204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[R] 70">
            <a:extLst>
              <a:ext uri="{FF2B5EF4-FFF2-40B4-BE49-F238E27FC236}">
                <a16:creationId xmlns:a16="http://schemas.microsoft.com/office/drawing/2014/main" id="{116D25A8-4BD4-5A4E-AE45-2C68B46E824B}"/>
              </a:ext>
            </a:extLst>
          </p:cNvPr>
          <p:cNvCxnSpPr>
            <a:cxnSpLocks/>
          </p:cNvCxnSpPr>
          <p:nvPr/>
        </p:nvCxnSpPr>
        <p:spPr>
          <a:xfrm>
            <a:off x="236490" y="4566504"/>
            <a:ext cx="169200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8A4C6F1C-5F21-AD4F-82A3-BDA004C59853}"/>
              </a:ext>
            </a:extLst>
          </p:cNvPr>
          <p:cNvSpPr/>
          <p:nvPr/>
        </p:nvSpPr>
        <p:spPr>
          <a:xfrm>
            <a:off x="780965" y="4566504"/>
            <a:ext cx="6030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6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DC0ACC9-893A-0E44-9123-E7A94A30594A}"/>
              </a:ext>
            </a:extLst>
          </p:cNvPr>
          <p:cNvSpPr/>
          <p:nvPr/>
        </p:nvSpPr>
        <p:spPr>
          <a:xfrm>
            <a:off x="2721416" y="4566504"/>
            <a:ext cx="54373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AC87AD1-E98E-AC41-87D2-2677E63F6C73}"/>
              </a:ext>
            </a:extLst>
          </p:cNvPr>
          <p:cNvSpPr/>
          <p:nvPr/>
        </p:nvSpPr>
        <p:spPr>
          <a:xfrm>
            <a:off x="4714120" y="4566504"/>
            <a:ext cx="6030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6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F7C9039-2CF2-9A4B-B51B-ABE2050358A6}"/>
              </a:ext>
            </a:extLst>
          </p:cNvPr>
          <p:cNvSpPr/>
          <p:nvPr/>
        </p:nvSpPr>
        <p:spPr>
          <a:xfrm>
            <a:off x="6766136" y="4566504"/>
            <a:ext cx="54373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E93AE36-10F8-5743-845A-F11D5E2CBEC0}"/>
              </a:ext>
            </a:extLst>
          </p:cNvPr>
          <p:cNvSpPr/>
          <p:nvPr/>
        </p:nvSpPr>
        <p:spPr>
          <a:xfrm>
            <a:off x="8979033" y="4566504"/>
            <a:ext cx="60305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lang="ko-Kore-KR" altLang="en-US" sz="16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BF1AB229-C18E-2A46-82A7-D81D75C7DBA9}"/>
              </a:ext>
            </a:extLst>
          </p:cNvPr>
          <p:cNvSpPr/>
          <p:nvPr/>
        </p:nvSpPr>
        <p:spPr>
          <a:xfrm>
            <a:off x="10930360" y="4566504"/>
            <a:ext cx="54373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endParaRPr lang="ko-Kore-KR" altLang="en-US" sz="16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슬라이드 번호 개체 틀 2">
            <a:extLst>
              <a:ext uri="{FF2B5EF4-FFF2-40B4-BE49-F238E27FC236}">
                <a16:creationId xmlns:a16="http://schemas.microsoft.com/office/drawing/2014/main" id="{E839932B-1A3D-6340-BC9C-5BF3404D9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7780423-E6CD-2744-9F4A-2CFA3CA836A6}"/>
              </a:ext>
            </a:extLst>
          </p:cNvPr>
          <p:cNvSpPr/>
          <p:nvPr/>
        </p:nvSpPr>
        <p:spPr>
          <a:xfrm>
            <a:off x="1605337" y="5205316"/>
            <a:ext cx="912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주요 변수인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', '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FacetGrid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로 시각화한 결과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외의 요인일 때와 기상요인일 때의 분포가 다르다</a:t>
            </a:r>
          </a:p>
        </p:txBody>
      </p:sp>
    </p:spTree>
    <p:extLst>
      <p:ext uri="{BB962C8B-B14F-4D97-AF65-F5344CB8AC3E}">
        <p14:creationId xmlns:p14="http://schemas.microsoft.com/office/powerpoint/2010/main" val="2711062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E280D-7507-694A-8086-64CEAE1B53CA}"/>
              </a:ext>
            </a:extLst>
          </p:cNvPr>
          <p:cNvSpPr txBox="1"/>
          <p:nvPr/>
        </p:nvSpPr>
        <p:spPr>
          <a:xfrm>
            <a:off x="220603" y="240707"/>
            <a:ext cx="4645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2-2.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변수 상관 관계 분포 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5E20B6-2330-6B41-9BC4-3D6F8FF80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720" y="1568678"/>
            <a:ext cx="3955573" cy="2772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848A32-9FE7-B54C-BE2D-403CC3848F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9" y="1812678"/>
            <a:ext cx="3835364" cy="267653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A996B5F-B9E6-C648-909A-F980E9D7D7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446" y="1590521"/>
            <a:ext cx="3835364" cy="26295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666FA78-D2A9-5443-9F4A-C5FE9287E850}"/>
              </a:ext>
            </a:extLst>
          </p:cNvPr>
          <p:cNvSpPr txBox="1"/>
          <p:nvPr/>
        </p:nvSpPr>
        <p:spPr>
          <a:xfrm>
            <a:off x="819824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B15E90-4611-4E45-A30B-F4616F36C92F}"/>
              </a:ext>
            </a:extLst>
          </p:cNvPr>
          <p:cNvSpPr txBox="1"/>
          <p:nvPr/>
        </p:nvSpPr>
        <p:spPr>
          <a:xfrm>
            <a:off x="10257767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CF575-A161-B54F-88ED-6314A499A4D1}"/>
              </a:ext>
            </a:extLst>
          </p:cNvPr>
          <p:cNvSpPr txBox="1"/>
          <p:nvPr/>
        </p:nvSpPr>
        <p:spPr>
          <a:xfrm>
            <a:off x="9052913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4E6AA5-439E-524F-8533-37D2D59E0439}"/>
              </a:ext>
            </a:extLst>
          </p:cNvPr>
          <p:cNvSpPr txBox="1"/>
          <p:nvPr/>
        </p:nvSpPr>
        <p:spPr>
          <a:xfrm>
            <a:off x="6070964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92145C-E22B-C144-8908-A1CC82ADF661}"/>
              </a:ext>
            </a:extLst>
          </p:cNvPr>
          <p:cNvSpPr txBox="1"/>
          <p:nvPr/>
        </p:nvSpPr>
        <p:spPr>
          <a:xfrm>
            <a:off x="2024680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CDAF7C-8E53-8A44-ACA5-ED223AA66657}"/>
              </a:ext>
            </a:extLst>
          </p:cNvPr>
          <p:cNvSpPr txBox="1"/>
          <p:nvPr/>
        </p:nvSpPr>
        <p:spPr>
          <a:xfrm>
            <a:off x="4892665" y="1068798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257912F-6C0F-9C41-A882-9B3F54D2A4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17" y="4281589"/>
            <a:ext cx="3186776" cy="179749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16D1DB-2D23-3A4E-8D01-AC25D6AA20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4" y="4450885"/>
            <a:ext cx="3186775" cy="183656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BF4E1F62-89A8-B94C-83F4-BB65D842D4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62" y="4302914"/>
            <a:ext cx="3140921" cy="1836563"/>
          </a:xfrm>
          <a:prstGeom prst="rect">
            <a:avLst/>
          </a:prstGeom>
        </p:spPr>
      </p:pic>
      <p:sp>
        <p:nvSpPr>
          <p:cNvPr id="12" name="양쪽 대괄호 11">
            <a:extLst>
              <a:ext uri="{FF2B5EF4-FFF2-40B4-BE49-F238E27FC236}">
                <a16:creationId xmlns:a16="http://schemas.microsoft.com/office/drawing/2014/main" id="{80858259-D3AE-B64E-8468-7DAB7647D709}"/>
              </a:ext>
            </a:extLst>
          </p:cNvPr>
          <p:cNvSpPr/>
          <p:nvPr/>
        </p:nvSpPr>
        <p:spPr>
          <a:xfrm>
            <a:off x="93650" y="1208754"/>
            <a:ext cx="3883487" cy="5124409"/>
          </a:xfrm>
          <a:prstGeom prst="bracketPair">
            <a:avLst/>
          </a:prstGeom>
          <a:ln w="28575">
            <a:solidFill>
              <a:schemeClr val="accent4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양쪽 대괄호 29">
            <a:extLst>
              <a:ext uri="{FF2B5EF4-FFF2-40B4-BE49-F238E27FC236}">
                <a16:creationId xmlns:a16="http://schemas.microsoft.com/office/drawing/2014/main" id="{65787C58-437E-6048-B678-9F648944C493}"/>
              </a:ext>
            </a:extLst>
          </p:cNvPr>
          <p:cNvSpPr/>
          <p:nvPr/>
        </p:nvSpPr>
        <p:spPr>
          <a:xfrm>
            <a:off x="8234060" y="1208754"/>
            <a:ext cx="3877239" cy="5124409"/>
          </a:xfrm>
          <a:prstGeom prst="bracketPair">
            <a:avLst/>
          </a:prstGeom>
          <a:ln w="28575">
            <a:solidFill>
              <a:schemeClr val="accent4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양쪽 대괄호 30">
            <a:extLst>
              <a:ext uri="{FF2B5EF4-FFF2-40B4-BE49-F238E27FC236}">
                <a16:creationId xmlns:a16="http://schemas.microsoft.com/office/drawing/2014/main" id="{4E131818-3757-554C-AFED-0CEF6FE5D449}"/>
              </a:ext>
            </a:extLst>
          </p:cNvPr>
          <p:cNvSpPr/>
          <p:nvPr/>
        </p:nvSpPr>
        <p:spPr>
          <a:xfrm>
            <a:off x="4116143" y="1208754"/>
            <a:ext cx="3988150" cy="5124409"/>
          </a:xfrm>
          <a:prstGeom prst="bracketPair">
            <a:avLst/>
          </a:prstGeom>
          <a:ln w="28575">
            <a:solidFill>
              <a:schemeClr val="accent4">
                <a:alpha val="4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E72309-C37F-1A44-847D-E1F50EADC626}"/>
              </a:ext>
            </a:extLst>
          </p:cNvPr>
          <p:cNvSpPr txBox="1"/>
          <p:nvPr/>
        </p:nvSpPr>
        <p:spPr>
          <a:xfrm>
            <a:off x="9112453" y="6180731"/>
            <a:ext cx="180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0 : </a:t>
            </a:r>
            <a:r>
              <a:rPr kumimoji="1" lang="ko-Kore-KR" altLang="en-US" sz="16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그 외</a:t>
            </a:r>
            <a:endParaRPr kumimoji="1" lang="en-US" altLang="ko-Kore-KR" sz="16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kumimoji="1" lang="en-US" altLang="ko-Kore-KR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Target 1 : </a:t>
            </a:r>
            <a:r>
              <a:rPr kumimoji="1" lang="ko-Kore-KR" altLang="en-US" sz="16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 상</a:t>
            </a:r>
          </a:p>
        </p:txBody>
      </p:sp>
      <p:sp>
        <p:nvSpPr>
          <p:cNvPr id="20" name="슬라이드 번호 개체 틀 2">
            <a:extLst>
              <a:ext uri="{FF2B5EF4-FFF2-40B4-BE49-F238E27FC236}">
                <a16:creationId xmlns:a16="http://schemas.microsoft.com/office/drawing/2014/main" id="{1D1985A8-669D-124B-AE80-14B0C4B0E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/>
              <a:pPr algn="ctr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4492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652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기상으로 인한 지연 요인 세부적 시각화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29BBDB-488C-8D4C-8918-F914E018D7C9}"/>
              </a:ext>
            </a:extLst>
          </p:cNvPr>
          <p:cNvSpPr/>
          <p:nvPr/>
        </p:nvSpPr>
        <p:spPr>
          <a:xfrm>
            <a:off x="147040" y="1015881"/>
            <a:ext cx="9580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(1) 2019</a:t>
            </a:r>
            <a:r>
              <a:rPr lang="ko-KR" altLang="en-US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 </a:t>
            </a:r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"365</a:t>
            </a:r>
            <a:r>
              <a:rPr lang="ko-KR" altLang="en-US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</a:t>
            </a:r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” </a:t>
            </a:r>
            <a:r>
              <a:rPr lang="ko-KR" altLang="en-US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기상 데이터 </a:t>
            </a:r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VS</a:t>
            </a:r>
            <a:r>
              <a:rPr lang="en" altLang="ko-Kore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"</a:t>
            </a:r>
            <a:r>
              <a:rPr lang="ko-KR" altLang="en-US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지연</a:t>
            </a:r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"</a:t>
            </a:r>
            <a:r>
              <a:rPr lang="ko-KR" altLang="en-US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 경우의 기상</a:t>
            </a:r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데이터 비교 분석</a:t>
            </a:r>
            <a:endParaRPr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903968-2BFB-3441-AC68-1FF78C01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50" y="2285719"/>
            <a:ext cx="3542793" cy="29513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0B990AB-F9BF-6C4A-9DEC-0765089D7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4" y="2285719"/>
            <a:ext cx="3605009" cy="29513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C9B273-0585-2A4B-A441-82E953E405BE}"/>
              </a:ext>
            </a:extLst>
          </p:cNvPr>
          <p:cNvSpPr txBox="1"/>
          <p:nvPr/>
        </p:nvSpPr>
        <p:spPr>
          <a:xfrm>
            <a:off x="2505870" y="1780149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75EA11-B400-3644-915B-21393846AD83}"/>
              </a:ext>
            </a:extLst>
          </p:cNvPr>
          <p:cNvSpPr txBox="1"/>
          <p:nvPr/>
        </p:nvSpPr>
        <p:spPr>
          <a:xfrm>
            <a:off x="6060837" y="1780149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86738-624F-F540-879D-03D9D28517BC}"/>
              </a:ext>
            </a:extLst>
          </p:cNvPr>
          <p:cNvSpPr txBox="1"/>
          <p:nvPr/>
        </p:nvSpPr>
        <p:spPr>
          <a:xfrm>
            <a:off x="9812525" y="1780149"/>
            <a:ext cx="1114409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풍속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8311FB-66FA-7C42-8D77-75FE79B01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16" y="2285719"/>
            <a:ext cx="3592084" cy="2951301"/>
          </a:xfrm>
          <a:prstGeom prst="rect">
            <a:avLst/>
          </a:prstGeom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933AB9AA-A081-4244-8E82-B52EFE11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42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5C61B6-54E6-054D-9099-6F670D792E97}"/>
              </a:ext>
            </a:extLst>
          </p:cNvPr>
          <p:cNvSpPr/>
          <p:nvPr/>
        </p:nvSpPr>
        <p:spPr>
          <a:xfrm>
            <a:off x="112350" y="2588833"/>
            <a:ext cx="1217000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2019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년도 </a:t>
            </a:r>
            <a:endParaRPr lang="en-US" altLang="ko-KR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(365</a:t>
            </a:r>
            <a:r>
              <a:rPr lang="ko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</a:p>
          <a:p>
            <a:pPr algn="ctr"/>
            <a:r>
              <a:rPr lang="ko-Kore-KR" altLang="en-US" sz="1200" dirty="0">
                <a:solidFill>
                  <a:schemeClr val="accent2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기상 데이터</a:t>
            </a:r>
            <a:endParaRPr lang="en-US" altLang="ko-KR" sz="1200" dirty="0">
              <a:solidFill>
                <a:schemeClr val="accent2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612583-A843-AF45-89F6-9C52757AE624}"/>
              </a:ext>
            </a:extLst>
          </p:cNvPr>
          <p:cNvSpPr/>
          <p:nvPr/>
        </p:nvSpPr>
        <p:spPr>
          <a:xfrm>
            <a:off x="2866" y="4105218"/>
            <a:ext cx="14136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지연의 원인이 </a:t>
            </a:r>
            <a:r>
              <a:rPr lang="en-US" altLang="ko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</a:t>
            </a:r>
            <a:r>
              <a:rPr lang="ko-KR" altLang="en-US" sz="1200" b="1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lang="en-US" altLang="ko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’</a:t>
            </a:r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</a:t>
            </a:r>
            <a:endParaRPr lang="en-US" altLang="ko-KR" sz="12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기상 데이터</a:t>
            </a:r>
            <a:endParaRPr lang="ko-Kore-KR" altLang="en-US" sz="1200" dirty="0">
              <a:solidFill>
                <a:schemeClr val="accent2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모서리가 둥근 직사각형 87">
            <a:extLst>
              <a:ext uri="{FF2B5EF4-FFF2-40B4-BE49-F238E27FC236}">
                <a16:creationId xmlns:a16="http://schemas.microsoft.com/office/drawing/2014/main" id="{7927D047-F775-4F6A-AB6E-307BC50B1B55}"/>
              </a:ext>
            </a:extLst>
          </p:cNvPr>
          <p:cNvSpPr/>
          <p:nvPr/>
        </p:nvSpPr>
        <p:spPr>
          <a:xfrm>
            <a:off x="158668" y="2445633"/>
            <a:ext cx="1113476" cy="883695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모서리가 둥근 직사각형 87">
            <a:extLst>
              <a:ext uri="{FF2B5EF4-FFF2-40B4-BE49-F238E27FC236}">
                <a16:creationId xmlns:a16="http://schemas.microsoft.com/office/drawing/2014/main" id="{A989391D-4E4F-4B3D-B366-2CDBD7486BE4}"/>
              </a:ext>
            </a:extLst>
          </p:cNvPr>
          <p:cNvSpPr/>
          <p:nvPr/>
        </p:nvSpPr>
        <p:spPr>
          <a:xfrm>
            <a:off x="110332" y="3986535"/>
            <a:ext cx="1207061" cy="883695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>
                <a:alpha val="71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8D99C3-8685-4D10-97E4-141C8CA38114}"/>
              </a:ext>
            </a:extLst>
          </p:cNvPr>
          <p:cNvSpPr/>
          <p:nvPr/>
        </p:nvSpPr>
        <p:spPr>
          <a:xfrm>
            <a:off x="1523999" y="5479019"/>
            <a:ext cx="9144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시정과 </a:t>
            </a:r>
            <a:r>
              <a:rPr lang="ko-KR" altLang="en-US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최저운고는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낮을수록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풍속은 높은 분포에서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기상으로 인한 지연 발생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1154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6521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2-3.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기상으로 인한 지연 요인 세부적 시각화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929BBDB-488C-8D4C-8918-F914E018D7C9}"/>
              </a:ext>
            </a:extLst>
          </p:cNvPr>
          <p:cNvSpPr/>
          <p:nvPr/>
        </p:nvSpPr>
        <p:spPr>
          <a:xfrm>
            <a:off x="147040" y="1015881"/>
            <a:ext cx="95809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21212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(2)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비정상 원인을 </a:t>
            </a:r>
            <a:r>
              <a:rPr lang="ko-KR" altLang="en-US" sz="20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지연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으로 판단했을 때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실제 기상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상태의 동향</a:t>
            </a:r>
            <a:endParaRPr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29E0D-6BF0-9D4C-9AAF-D6663F8BE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863" y="2434285"/>
            <a:ext cx="3873210" cy="330806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336339E-3D74-8642-9EDE-9593FB5F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3" y="2396436"/>
            <a:ext cx="3914616" cy="33080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7F457E4-023D-4E4A-807D-C43717253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760" y="2466327"/>
            <a:ext cx="3914616" cy="330806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D454F5-28FB-B448-A31E-16BCBBECA8AF}"/>
              </a:ext>
            </a:extLst>
          </p:cNvPr>
          <p:cNvSpPr/>
          <p:nvPr/>
        </p:nvSpPr>
        <p:spPr>
          <a:xfrm>
            <a:off x="4389104" y="2064953"/>
            <a:ext cx="335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원인에 따른 </a:t>
            </a:r>
            <a:r>
              <a:rPr lang="ko-Kore-KR" altLang="en-US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현황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3F38F-864A-1F40-A62F-B8EC602DC0AE}"/>
              </a:ext>
            </a:extLst>
          </p:cNvPr>
          <p:cNvSpPr/>
          <p:nvPr/>
        </p:nvSpPr>
        <p:spPr>
          <a:xfrm>
            <a:off x="450697" y="2015240"/>
            <a:ext cx="335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원인에 따른 </a:t>
            </a:r>
            <a:r>
              <a:rPr lang="ko-Kore-KR" altLang="en-US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풍속</a:t>
            </a:r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현황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D9680B7-6582-2944-BB86-8E87026F6B92}"/>
              </a:ext>
            </a:extLst>
          </p:cNvPr>
          <p:cNvSpPr/>
          <p:nvPr/>
        </p:nvSpPr>
        <p:spPr>
          <a:xfrm>
            <a:off x="8263809" y="2064953"/>
            <a:ext cx="3350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원인에 따른 </a:t>
            </a:r>
            <a:r>
              <a:rPr lang="ko-Kore-KR" altLang="en-US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 운고</a:t>
            </a:r>
            <a:r>
              <a:rPr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현황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AADBAA7F-4634-484A-A047-43F13C907E55}"/>
              </a:ext>
            </a:extLst>
          </p:cNvPr>
          <p:cNvSpPr/>
          <p:nvPr/>
        </p:nvSpPr>
        <p:spPr>
          <a:xfrm>
            <a:off x="3980463" y="3882830"/>
            <a:ext cx="863748" cy="1859521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3B39067-AF19-8F4A-AFF9-952B029514CD}"/>
              </a:ext>
            </a:extLst>
          </p:cNvPr>
          <p:cNvSpPr/>
          <p:nvPr/>
        </p:nvSpPr>
        <p:spPr>
          <a:xfrm>
            <a:off x="2493399" y="3517806"/>
            <a:ext cx="863748" cy="1859521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D050618-C4B4-B04E-8C62-A15DD3B85E38}"/>
              </a:ext>
            </a:extLst>
          </p:cNvPr>
          <p:cNvSpPr/>
          <p:nvPr/>
        </p:nvSpPr>
        <p:spPr>
          <a:xfrm>
            <a:off x="10072121" y="3333512"/>
            <a:ext cx="863748" cy="1859521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FCFCD26-39EF-4A47-BB6D-5F6AF1CAA7FC}"/>
              </a:ext>
            </a:extLst>
          </p:cNvPr>
          <p:cNvSpPr/>
          <p:nvPr/>
        </p:nvSpPr>
        <p:spPr>
          <a:xfrm>
            <a:off x="3682283" y="5808628"/>
            <a:ext cx="1413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</a:t>
            </a:r>
            <a:r>
              <a:rPr lang="en-US" altLang="ko-Kore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F24FB13-9CAE-BB43-A309-0B0286EDB129}"/>
              </a:ext>
            </a:extLst>
          </p:cNvPr>
          <p:cNvSpPr/>
          <p:nvPr/>
        </p:nvSpPr>
        <p:spPr>
          <a:xfrm>
            <a:off x="2218452" y="5635893"/>
            <a:ext cx="1413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</a:t>
            </a:r>
            <a:r>
              <a:rPr lang="en-US" altLang="ko-Kore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태풍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17F5C63-D183-644C-97A7-3DFCE996E68C}"/>
              </a:ext>
            </a:extLst>
          </p:cNvPr>
          <p:cNvSpPr/>
          <p:nvPr/>
        </p:nvSpPr>
        <p:spPr>
          <a:xfrm>
            <a:off x="9838714" y="5699200"/>
            <a:ext cx="14136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</a:t>
            </a:r>
            <a:r>
              <a:rPr lang="en-US" altLang="ko-Kore-KR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 </a:t>
            </a:r>
            <a:r>
              <a:rPr lang="ko-Kore-KR" altLang="en-US" sz="1200" dirty="0">
                <a:solidFill>
                  <a:schemeClr val="accent2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운고</a:t>
            </a:r>
          </a:p>
        </p:txBody>
      </p:sp>
      <p:sp>
        <p:nvSpPr>
          <p:cNvPr id="21" name="슬라이드 번호 개체 틀 2">
            <a:extLst>
              <a:ext uri="{FF2B5EF4-FFF2-40B4-BE49-F238E27FC236}">
                <a16:creationId xmlns:a16="http://schemas.microsoft.com/office/drawing/2014/main" id="{D223A59D-E6F2-BC44-8DB2-607F2B873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43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0837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49D1509B-5053-614A-955F-115DC4936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083" b="6055"/>
          <a:stretch/>
        </p:blipFill>
        <p:spPr>
          <a:xfrm>
            <a:off x="3888610" y="4994193"/>
            <a:ext cx="6311900" cy="14140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21FEB3-4D4B-FD4D-8089-3F445F2A466C}"/>
              </a:ext>
            </a:extLst>
          </p:cNvPr>
          <p:cNvSpPr txBox="1"/>
          <p:nvPr/>
        </p:nvSpPr>
        <p:spPr>
          <a:xfrm>
            <a:off x="147041" y="223461"/>
            <a:ext cx="62087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2-4.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기상 지연 예측을 위한 모델링 방법론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078CD12-9297-DB4F-8B41-3A50EAB98A60}"/>
              </a:ext>
            </a:extLst>
          </p:cNvPr>
          <p:cNvSpPr/>
          <p:nvPr/>
        </p:nvSpPr>
        <p:spPr>
          <a:xfrm>
            <a:off x="8899071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6451D0-ABF1-A040-A81E-1BDA417692FE}"/>
              </a:ext>
            </a:extLst>
          </p:cNvPr>
          <p:cNvSpPr txBox="1"/>
          <p:nvPr/>
        </p:nvSpPr>
        <p:spPr>
          <a:xfrm>
            <a:off x="626023" y="3349926"/>
            <a:ext cx="3263677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 Regression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2247A4-7195-BF41-A976-0B18E6946AB5}"/>
              </a:ext>
            </a:extLst>
          </p:cNvPr>
          <p:cNvSpPr txBox="1"/>
          <p:nvPr/>
        </p:nvSpPr>
        <p:spPr>
          <a:xfrm>
            <a:off x="626023" y="5006084"/>
            <a:ext cx="3263677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</a:t>
            </a:r>
            <a:r>
              <a:rPr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ore-KR" sz="2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XGBoost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B7A17C-61DA-FA46-933C-295B1A360447}"/>
              </a:ext>
            </a:extLst>
          </p:cNvPr>
          <p:cNvSpPr txBox="1"/>
          <p:nvPr/>
        </p:nvSpPr>
        <p:spPr>
          <a:xfrm>
            <a:off x="626023" y="1484394"/>
            <a:ext cx="3263677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67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</a:t>
            </a:r>
            <a:r>
              <a:rPr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Decision Tree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67E77415-26E2-BD44-91D2-08088CC455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094"/>
          <a:stretch/>
        </p:blipFill>
        <p:spPr>
          <a:xfrm>
            <a:off x="3888610" y="3233738"/>
            <a:ext cx="6311900" cy="126451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7442BD5-DA9C-7541-B751-CA2FE63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245" y="1415315"/>
            <a:ext cx="2997200" cy="10414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FA7CBCC-F817-0145-BF8D-E7E4491BB9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47" y="1131832"/>
            <a:ext cx="4713973" cy="243592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0E13984-D67B-8F4A-9762-334DCDE67B32}"/>
              </a:ext>
            </a:extLst>
          </p:cNvPr>
          <p:cNvSpPr txBox="1"/>
          <p:nvPr/>
        </p:nvSpPr>
        <p:spPr>
          <a:xfrm>
            <a:off x="3888610" y="2363506"/>
            <a:ext cx="242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Depth = 8 </a:t>
            </a:r>
            <a:r>
              <a:rPr lang="ko-Kore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일 때 최적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0DD358-64F8-754D-AEE2-FC5DD026F581}"/>
              </a:ext>
            </a:extLst>
          </p:cNvPr>
          <p:cNvSpPr txBox="1"/>
          <p:nvPr/>
        </p:nvSpPr>
        <p:spPr>
          <a:xfrm>
            <a:off x="10146077" y="1415315"/>
            <a:ext cx="2425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Depth = 3</a:t>
            </a:r>
            <a:endParaRPr lang="ko-KR" altLang="en-US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92A5834-FC38-FF40-9E3C-14FFB317D1DB}"/>
              </a:ext>
            </a:extLst>
          </p:cNvPr>
          <p:cNvSpPr/>
          <p:nvPr/>
        </p:nvSpPr>
        <p:spPr>
          <a:xfrm>
            <a:off x="3888610" y="4042405"/>
            <a:ext cx="6176141" cy="14425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202D874-D4E1-614E-9E61-4D824CFB0B3A}"/>
              </a:ext>
            </a:extLst>
          </p:cNvPr>
          <p:cNvSpPr/>
          <p:nvPr/>
        </p:nvSpPr>
        <p:spPr>
          <a:xfrm>
            <a:off x="3888610" y="5847016"/>
            <a:ext cx="6176141" cy="14425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8797215-219A-DF4A-A69E-DB293C622DE7}"/>
              </a:ext>
            </a:extLst>
          </p:cNvPr>
          <p:cNvSpPr/>
          <p:nvPr/>
        </p:nvSpPr>
        <p:spPr>
          <a:xfrm>
            <a:off x="4024914" y="2164318"/>
            <a:ext cx="2046451" cy="12312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B247CC9-6585-0140-A97D-497C3C4D79A2}"/>
              </a:ext>
            </a:extLst>
          </p:cNvPr>
          <p:cNvSpPr/>
          <p:nvPr/>
        </p:nvSpPr>
        <p:spPr>
          <a:xfrm>
            <a:off x="4024914" y="1730373"/>
            <a:ext cx="2046451" cy="123120"/>
          </a:xfrm>
          <a:prstGeom prst="rect">
            <a:avLst/>
          </a:prstGeom>
          <a:solidFill>
            <a:schemeClr val="accent4">
              <a:lumMod val="20000"/>
              <a:lumOff val="8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슬라이드 번호 개체 틀 2">
            <a:extLst>
              <a:ext uri="{FF2B5EF4-FFF2-40B4-BE49-F238E27FC236}">
                <a16:creationId xmlns:a16="http://schemas.microsoft.com/office/drawing/2014/main" id="{1A0F44B4-EDF2-434A-B5C2-4DE32989A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44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모서리가 둥근 직사각형 87">
            <a:extLst>
              <a:ext uri="{FF2B5EF4-FFF2-40B4-BE49-F238E27FC236}">
                <a16:creationId xmlns:a16="http://schemas.microsoft.com/office/drawing/2014/main" id="{57736B6D-65E9-48B7-9C41-C55800BC2D7A}"/>
              </a:ext>
            </a:extLst>
          </p:cNvPr>
          <p:cNvSpPr/>
          <p:nvPr/>
        </p:nvSpPr>
        <p:spPr>
          <a:xfrm>
            <a:off x="6887445" y="988764"/>
            <a:ext cx="5057082" cy="2742043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5844448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1562AD-D0BD-7C49-8E22-7EA3F0A30F7B}"/>
              </a:ext>
            </a:extLst>
          </p:cNvPr>
          <p:cNvSpPr/>
          <p:nvPr/>
        </p:nvSpPr>
        <p:spPr>
          <a:xfrm>
            <a:off x="6854492" y="1950684"/>
            <a:ext cx="2380948" cy="309106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663F426-ABDA-E84C-A3D3-9BF2A15E62F6}"/>
              </a:ext>
            </a:extLst>
          </p:cNvPr>
          <p:cNvSpPr/>
          <p:nvPr/>
        </p:nvSpPr>
        <p:spPr>
          <a:xfrm>
            <a:off x="8803165" y="3305931"/>
            <a:ext cx="1598135" cy="275504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99A2526-497D-864B-A58C-B48E4FA50201}"/>
              </a:ext>
            </a:extLst>
          </p:cNvPr>
          <p:cNvSpPr/>
          <p:nvPr/>
        </p:nvSpPr>
        <p:spPr>
          <a:xfrm>
            <a:off x="3235539" y="4093011"/>
            <a:ext cx="2257965" cy="257757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82A944-8DE1-EC46-A007-A1360BF26D66}"/>
              </a:ext>
            </a:extLst>
          </p:cNvPr>
          <p:cNvSpPr/>
          <p:nvPr/>
        </p:nvSpPr>
        <p:spPr>
          <a:xfrm>
            <a:off x="1178922" y="3049045"/>
            <a:ext cx="2432958" cy="267113"/>
          </a:xfrm>
          <a:prstGeom prst="rect">
            <a:avLst/>
          </a:prstGeom>
          <a:solidFill>
            <a:schemeClr val="accent4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3619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지연에 대한 제언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기상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E06CA9-78D0-974F-897E-A337489F0F34}"/>
              </a:ext>
            </a:extLst>
          </p:cNvPr>
          <p:cNvSpPr txBox="1"/>
          <p:nvPr/>
        </p:nvSpPr>
        <p:spPr>
          <a:xfrm>
            <a:off x="810656" y="2421321"/>
            <a:ext cx="490918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-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지연의 경우와 정상 운항의 경우에서 기상 데이터의 중복 분포 다수 존재</a:t>
            </a:r>
            <a:endParaRPr kumimoji="1" lang="en-US" altLang="ko-Kore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0D80004D-EF3E-CC42-921F-EE8569797B2C}"/>
              </a:ext>
            </a:extLst>
          </p:cNvPr>
          <p:cNvSpPr/>
          <p:nvPr/>
        </p:nvSpPr>
        <p:spPr>
          <a:xfrm>
            <a:off x="520408" y="1145329"/>
            <a:ext cx="5414331" cy="3428724"/>
          </a:xfrm>
          <a:prstGeom prst="round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C1F8AE0-56D7-C84C-A430-E44F36031AD6}"/>
              </a:ext>
            </a:extLst>
          </p:cNvPr>
          <p:cNvSpPr/>
          <p:nvPr/>
        </p:nvSpPr>
        <p:spPr>
          <a:xfrm>
            <a:off x="6270065" y="1145328"/>
            <a:ext cx="5414331" cy="3428723"/>
          </a:xfrm>
          <a:prstGeom prst="roundRect">
            <a:avLst/>
          </a:prstGeom>
          <a:noFill/>
          <a:ln w="41275">
            <a:solidFill>
              <a:schemeClr val="accent4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갈매기형 수장[C] 23">
            <a:extLst>
              <a:ext uri="{FF2B5EF4-FFF2-40B4-BE49-F238E27FC236}">
                <a16:creationId xmlns:a16="http://schemas.microsoft.com/office/drawing/2014/main" id="{00EB8699-6FF7-5045-AD54-D5ACB6611EDB}"/>
              </a:ext>
            </a:extLst>
          </p:cNvPr>
          <p:cNvSpPr/>
          <p:nvPr/>
        </p:nvSpPr>
        <p:spPr>
          <a:xfrm rot="5400000">
            <a:off x="5953307" y="4547937"/>
            <a:ext cx="297356" cy="437322"/>
          </a:xfrm>
          <a:prstGeom prst="chevron">
            <a:avLst/>
          </a:prstGeom>
          <a:solidFill>
            <a:schemeClr val="accent4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갈매기형 수장[C] 24">
            <a:extLst>
              <a:ext uri="{FF2B5EF4-FFF2-40B4-BE49-F238E27FC236}">
                <a16:creationId xmlns:a16="http://schemas.microsoft.com/office/drawing/2014/main" id="{E5956E4D-A818-1642-828D-462156237C69}"/>
              </a:ext>
            </a:extLst>
          </p:cNvPr>
          <p:cNvSpPr/>
          <p:nvPr/>
        </p:nvSpPr>
        <p:spPr>
          <a:xfrm rot="5400000">
            <a:off x="5953307" y="4322051"/>
            <a:ext cx="297356" cy="437322"/>
          </a:xfrm>
          <a:prstGeom prst="chevron">
            <a:avLst/>
          </a:prstGeom>
          <a:solidFill>
            <a:schemeClr val="accent4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6351B2-954E-164A-ADDB-2E13F26FF779}"/>
              </a:ext>
            </a:extLst>
          </p:cNvPr>
          <p:cNvSpPr txBox="1"/>
          <p:nvPr/>
        </p:nvSpPr>
        <p:spPr>
          <a:xfrm>
            <a:off x="4556373" y="6127922"/>
            <a:ext cx="3097187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4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 가스 감축</a:t>
            </a:r>
            <a:endParaRPr kumimoji="1" lang="ko-Kore-KR" altLang="en-US" sz="2000" b="1" dirty="0">
              <a:solidFill>
                <a:schemeClr val="accent4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갈매기형 수장[C] 28">
            <a:extLst>
              <a:ext uri="{FF2B5EF4-FFF2-40B4-BE49-F238E27FC236}">
                <a16:creationId xmlns:a16="http://schemas.microsoft.com/office/drawing/2014/main" id="{049CE1E0-5668-2042-BA6A-6559FCF7CE2F}"/>
              </a:ext>
            </a:extLst>
          </p:cNvPr>
          <p:cNvSpPr/>
          <p:nvPr/>
        </p:nvSpPr>
        <p:spPr>
          <a:xfrm rot="5400000">
            <a:off x="5956289" y="5402180"/>
            <a:ext cx="297356" cy="437322"/>
          </a:xfrm>
          <a:prstGeom prst="chevron">
            <a:avLst/>
          </a:prstGeom>
          <a:solidFill>
            <a:schemeClr val="accent4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갈매기형 수장[C] 29">
            <a:extLst>
              <a:ext uri="{FF2B5EF4-FFF2-40B4-BE49-F238E27FC236}">
                <a16:creationId xmlns:a16="http://schemas.microsoft.com/office/drawing/2014/main" id="{74D29FBB-4B85-1D44-ABED-1B457B7725B8}"/>
              </a:ext>
            </a:extLst>
          </p:cNvPr>
          <p:cNvSpPr/>
          <p:nvPr/>
        </p:nvSpPr>
        <p:spPr>
          <a:xfrm rot="5400000">
            <a:off x="5956289" y="5633494"/>
            <a:ext cx="297356" cy="437322"/>
          </a:xfrm>
          <a:prstGeom prst="chevron">
            <a:avLst/>
          </a:prstGeom>
          <a:solidFill>
            <a:schemeClr val="accent4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9B9E9E-6178-6543-B78C-2B76BE8CF22F}"/>
              </a:ext>
            </a:extLst>
          </p:cNvPr>
          <p:cNvSpPr txBox="1"/>
          <p:nvPr/>
        </p:nvSpPr>
        <p:spPr>
          <a:xfrm>
            <a:off x="1812478" y="957924"/>
            <a:ext cx="2496138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한계</a:t>
            </a:r>
            <a:endParaRPr kumimoji="1" lang="ko-Kore-KR" altLang="en-US" sz="2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45CDC2-FF4A-6040-8B0D-9F18DE095DF7}"/>
              </a:ext>
            </a:extLst>
          </p:cNvPr>
          <p:cNvSpPr txBox="1"/>
          <p:nvPr/>
        </p:nvSpPr>
        <p:spPr>
          <a:xfrm>
            <a:off x="7653560" y="984400"/>
            <a:ext cx="2496138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개선</a:t>
            </a:r>
            <a:r>
              <a:rPr kumimoji="1"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ore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399621-9D93-AE4C-A2CC-EAA8148BEC9D}"/>
              </a:ext>
            </a:extLst>
          </p:cNvPr>
          <p:cNvSpPr/>
          <p:nvPr/>
        </p:nvSpPr>
        <p:spPr>
          <a:xfrm>
            <a:off x="8904528" y="0"/>
            <a:ext cx="3292929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</a:t>
            </a:r>
            <a:r>
              <a:rPr lang="ko-KR" altLang="en-US" sz="1500" dirty="0">
                <a:solidFill>
                  <a:srgbClr val="6F727B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인천 국제 공항 지연 분석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CA67F9B-206D-5C48-82FE-EC1812A850E9}"/>
              </a:ext>
            </a:extLst>
          </p:cNvPr>
          <p:cNvSpPr/>
          <p:nvPr/>
        </p:nvSpPr>
        <p:spPr>
          <a:xfrm>
            <a:off x="810656" y="3473536"/>
            <a:ext cx="4909189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항공사 측에서 스케줄링 할 때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같은 악조건의 기상 날씨 판단 기준이 천차만별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06D786-A81B-3941-B854-4E3C71219B3D}"/>
              </a:ext>
            </a:extLst>
          </p:cNvPr>
          <p:cNvSpPr txBox="1"/>
          <p:nvPr/>
        </p:nvSpPr>
        <p:spPr>
          <a:xfrm>
            <a:off x="4556373" y="5018270"/>
            <a:ext cx="3097187" cy="400110"/>
          </a:xfrm>
          <a:prstGeom prst="rect">
            <a:avLst/>
          </a:prstGeom>
          <a:solidFill>
            <a:schemeClr val="accent4">
              <a:lumMod val="20000"/>
              <a:lumOff val="80000"/>
              <a:alpha val="46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accent4">
                    <a:lumMod val="50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불필요한 지연 미연 방지</a:t>
            </a:r>
            <a:endParaRPr kumimoji="1" lang="ko-Kore-KR" altLang="en-US" sz="2000" b="1" dirty="0">
              <a:solidFill>
                <a:schemeClr val="accent4">
                  <a:lumMod val="50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5DC3FA-8440-7E41-B2B0-0D13BC40B49E}"/>
              </a:ext>
            </a:extLst>
          </p:cNvPr>
          <p:cNvSpPr txBox="1"/>
          <p:nvPr/>
        </p:nvSpPr>
        <p:spPr>
          <a:xfrm>
            <a:off x="810656" y="1391434"/>
            <a:ext cx="457506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 단위의 데이터로 인해 세부 시간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초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 대한 데이터 분석 불가</a:t>
            </a:r>
            <a:endParaRPr kumimoji="1" lang="en-US" altLang="ko-Kore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21293AF-AC12-3345-871B-114DE58B5D24}"/>
              </a:ext>
            </a:extLst>
          </p:cNvPr>
          <p:cNvSpPr/>
          <p:nvPr/>
        </p:nvSpPr>
        <p:spPr>
          <a:xfrm>
            <a:off x="6468768" y="1824121"/>
            <a:ext cx="4912576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세부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시간 단위 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분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초</a:t>
            </a:r>
            <a:r>
              <a: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기상 데이터 수집을 바탕으로 데이터 분석 필요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80162AC3-5499-F945-8085-FE6877BCF7CB}"/>
              </a:ext>
            </a:extLst>
          </p:cNvPr>
          <p:cNvSpPr/>
          <p:nvPr/>
        </p:nvSpPr>
        <p:spPr>
          <a:xfrm>
            <a:off x="6477933" y="3177724"/>
            <a:ext cx="5129683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ore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</a:t>
            </a:r>
            <a:r>
              <a:rPr kumimoji="1" lang="en-US" altLang="ko-Kore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kumimoji="1"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항공사 측이 기상 지연의 기준을 공통적으로 명확히 설계 필요</a:t>
            </a:r>
            <a:endParaRPr kumimoji="1" lang="ko-Kore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4" name="슬라이드 번호 개체 틀 2">
            <a:extLst>
              <a:ext uri="{FF2B5EF4-FFF2-40B4-BE49-F238E27FC236}">
                <a16:creationId xmlns:a16="http://schemas.microsoft.com/office/drawing/2014/main" id="{55F0835E-840A-EC40-A722-2CECB87B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33366" y="6521310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45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6087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10524796" y="1826059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4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10326757" y="2935129"/>
            <a:ext cx="1490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</a:t>
            </a:r>
            <a:endParaRPr kumimoji="1" lang="ko-Kore-KR" altLang="en-US" b="1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BAE18B48-D04F-4D8F-A699-757EC46DCABF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130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D67D04-AD91-0E40-9DF8-A242ECDA57CC}"/>
              </a:ext>
            </a:extLst>
          </p:cNvPr>
          <p:cNvSpPr/>
          <p:nvPr/>
        </p:nvSpPr>
        <p:spPr>
          <a:xfrm>
            <a:off x="6522020" y="3814148"/>
            <a:ext cx="3216339" cy="360462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44B8A13-B3D6-8248-A5A4-D5F1435C08F7}"/>
              </a:ext>
            </a:extLst>
          </p:cNvPr>
          <p:cNvSpPr/>
          <p:nvPr/>
        </p:nvSpPr>
        <p:spPr>
          <a:xfrm>
            <a:off x="6932013" y="5529313"/>
            <a:ext cx="2547924" cy="339774"/>
          </a:xfrm>
          <a:prstGeom prst="rect">
            <a:avLst/>
          </a:prstGeom>
          <a:solidFill>
            <a:schemeClr val="accent5">
              <a:lumMod val="40000"/>
              <a:lumOff val="6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45E17F8-92F0-414C-98E9-D82641306807}"/>
              </a:ext>
            </a:extLst>
          </p:cNvPr>
          <p:cNvSpPr/>
          <p:nvPr/>
        </p:nvSpPr>
        <p:spPr>
          <a:xfrm>
            <a:off x="5940756" y="5110463"/>
            <a:ext cx="424227" cy="278785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7B1D7A-1C5F-094A-9D36-1CD3BE21E7FB}"/>
              </a:ext>
            </a:extLst>
          </p:cNvPr>
          <p:cNvSpPr/>
          <p:nvPr/>
        </p:nvSpPr>
        <p:spPr>
          <a:xfrm>
            <a:off x="1113432" y="5389248"/>
            <a:ext cx="1721207" cy="278785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19F07DC-3077-7D45-B93E-0CC6DE5B553E}"/>
              </a:ext>
            </a:extLst>
          </p:cNvPr>
          <p:cNvSpPr/>
          <p:nvPr/>
        </p:nvSpPr>
        <p:spPr>
          <a:xfrm>
            <a:off x="1165228" y="3776317"/>
            <a:ext cx="1669411" cy="278785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1405BA8-647D-8B4C-A2F8-86AD3943C410}"/>
              </a:ext>
            </a:extLst>
          </p:cNvPr>
          <p:cNvSpPr/>
          <p:nvPr/>
        </p:nvSpPr>
        <p:spPr>
          <a:xfrm>
            <a:off x="1160058" y="2681816"/>
            <a:ext cx="1021486" cy="278785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1898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솔루션 배경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97C521-C087-2349-B7A0-8B9520A3893A}"/>
              </a:ext>
            </a:extLst>
          </p:cNvPr>
          <p:cNvSpPr/>
          <p:nvPr/>
        </p:nvSpPr>
        <p:spPr>
          <a:xfrm>
            <a:off x="1200607" y="2163386"/>
            <a:ext cx="1021486" cy="278785"/>
          </a:xfrm>
          <a:prstGeom prst="rect">
            <a:avLst/>
          </a:prstGeom>
          <a:solidFill>
            <a:schemeClr val="accent5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2A693-E149-564E-853C-4E21EFB447F0}"/>
              </a:ext>
            </a:extLst>
          </p:cNvPr>
          <p:cNvSpPr txBox="1"/>
          <p:nvPr/>
        </p:nvSpPr>
        <p:spPr>
          <a:xfrm>
            <a:off x="578803" y="1923741"/>
            <a:ext cx="3478082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지연은              온실가스 배출에 기여 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지연은              공항의 혼잡도에 따라 발생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공항의 혼잡도는         승객</a:t>
            </a:r>
            <a:r>
              <a:rPr kumimoji="1"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쏠림 현상에 기인</a:t>
            </a:r>
            <a:endParaRPr kumimoji="1" lang="ko-Kore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06CF47AD-213D-DB49-9C7A-C99FFD6E1106}"/>
              </a:ext>
            </a:extLst>
          </p:cNvPr>
          <p:cNvSpPr/>
          <p:nvPr/>
        </p:nvSpPr>
        <p:spPr>
          <a:xfrm>
            <a:off x="361962" y="1572538"/>
            <a:ext cx="3824616" cy="4439642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7" name="갈매기형 수장[C] 16">
            <a:extLst>
              <a:ext uri="{FF2B5EF4-FFF2-40B4-BE49-F238E27FC236}">
                <a16:creationId xmlns:a16="http://schemas.microsoft.com/office/drawing/2014/main" id="{9AEF8158-BB8E-514B-AF62-6FD7D889A448}"/>
              </a:ext>
            </a:extLst>
          </p:cNvPr>
          <p:cNvSpPr/>
          <p:nvPr/>
        </p:nvSpPr>
        <p:spPr>
          <a:xfrm rot="5400000">
            <a:off x="7991765" y="3292643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갈매기형 수장[C] 17">
            <a:extLst>
              <a:ext uri="{FF2B5EF4-FFF2-40B4-BE49-F238E27FC236}">
                <a16:creationId xmlns:a16="http://schemas.microsoft.com/office/drawing/2014/main" id="{A17D705C-BCC5-1646-9482-4DD270C2805D}"/>
              </a:ext>
            </a:extLst>
          </p:cNvPr>
          <p:cNvSpPr/>
          <p:nvPr/>
        </p:nvSpPr>
        <p:spPr>
          <a:xfrm rot="5400000">
            <a:off x="7991765" y="3027773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66AC69-E912-3749-BEFE-BFF7265FEE30}"/>
              </a:ext>
            </a:extLst>
          </p:cNvPr>
          <p:cNvSpPr txBox="1"/>
          <p:nvPr/>
        </p:nvSpPr>
        <p:spPr>
          <a:xfrm>
            <a:off x="943581" y="1350518"/>
            <a:ext cx="2834629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산업 요약</a:t>
            </a:r>
            <a:endParaRPr kumimoji="1" lang="ko-Kore-KR" altLang="en-US" sz="2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FB0709-D604-5D4A-9240-9541ADE7B62E}"/>
              </a:ext>
            </a:extLst>
          </p:cNvPr>
          <p:cNvSpPr txBox="1"/>
          <p:nvPr/>
        </p:nvSpPr>
        <p:spPr>
          <a:xfrm>
            <a:off x="4795416" y="1876597"/>
            <a:ext cx="701464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개인적인 승객의 사유로 인한 지연이 발생할 경우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예약이 되어있는 지정 주차 구역에 주차했을 경우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BBFB827-E765-B34C-8FD1-03A907F74783}"/>
              </a:ext>
            </a:extLst>
          </p:cNvPr>
          <p:cNvSpPr txBox="1"/>
          <p:nvPr/>
        </p:nvSpPr>
        <p:spPr>
          <a:xfrm>
            <a:off x="6364983" y="3640724"/>
            <a:ext cx="35509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범칙금 부과 제도의 설립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AC1246-6064-8C47-92CA-E4AA79222AFC}"/>
              </a:ext>
            </a:extLst>
          </p:cNvPr>
          <p:cNvSpPr txBox="1"/>
          <p:nvPr/>
        </p:nvSpPr>
        <p:spPr>
          <a:xfrm>
            <a:off x="5738065" y="4827393"/>
            <a:ext cx="4804755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승객으로 인한 항공기 지연을 감소시켜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온실가스 배출을 감축</a:t>
            </a:r>
            <a:endParaRPr kumimoji="1" lang="en-US" altLang="ko-KR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39A9575F-2274-744B-9A2C-5AAD88FDDE02}"/>
              </a:ext>
            </a:extLst>
          </p:cNvPr>
          <p:cNvSpPr/>
          <p:nvPr/>
        </p:nvSpPr>
        <p:spPr>
          <a:xfrm>
            <a:off x="4428357" y="1566193"/>
            <a:ext cx="7555236" cy="4439642"/>
          </a:xfrm>
          <a:prstGeom prst="roundRect">
            <a:avLst/>
          </a:prstGeom>
          <a:noFill/>
          <a:ln w="41275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601623-F4DD-224A-AB3F-E004926371A6}"/>
              </a:ext>
            </a:extLst>
          </p:cNvPr>
          <p:cNvSpPr txBox="1"/>
          <p:nvPr/>
        </p:nvSpPr>
        <p:spPr>
          <a:xfrm>
            <a:off x="6127098" y="1350518"/>
            <a:ext cx="4026690" cy="46166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솔루션을 위한 전제 조건</a:t>
            </a:r>
            <a:endParaRPr kumimoji="1" lang="ko-Kore-KR" altLang="en-US" sz="2400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갈매기형 수장[C] 33">
            <a:extLst>
              <a:ext uri="{FF2B5EF4-FFF2-40B4-BE49-F238E27FC236}">
                <a16:creationId xmlns:a16="http://schemas.microsoft.com/office/drawing/2014/main" id="{03A9D6CD-7041-1D46-98F0-D84E27A0FFEC}"/>
              </a:ext>
            </a:extLst>
          </p:cNvPr>
          <p:cNvSpPr/>
          <p:nvPr/>
        </p:nvSpPr>
        <p:spPr>
          <a:xfrm rot="5400000">
            <a:off x="7991765" y="4435775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갈매기형 수장[C] 34">
            <a:extLst>
              <a:ext uri="{FF2B5EF4-FFF2-40B4-BE49-F238E27FC236}">
                <a16:creationId xmlns:a16="http://schemas.microsoft.com/office/drawing/2014/main" id="{0D205887-44E3-0E43-AC90-7B787679F2C0}"/>
              </a:ext>
            </a:extLst>
          </p:cNvPr>
          <p:cNvSpPr/>
          <p:nvPr/>
        </p:nvSpPr>
        <p:spPr>
          <a:xfrm rot="5400000">
            <a:off x="7991765" y="4170905"/>
            <a:ext cx="297356" cy="437322"/>
          </a:xfrm>
          <a:prstGeom prst="chevron">
            <a:avLst/>
          </a:prstGeom>
          <a:solidFill>
            <a:schemeClr val="accent5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슬라이드 번호 개체 틀 2">
            <a:extLst>
              <a:ext uri="{FF2B5EF4-FFF2-40B4-BE49-F238E27FC236}">
                <a16:creationId xmlns:a16="http://schemas.microsoft.com/office/drawing/2014/main" id="{2048A52B-5788-EA4C-880D-896A9BBF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pPr algn="ctr"/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pPr algn="ctr"/>
              <a:t>47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1756B4F-0447-424D-9C53-24E1EC227382}"/>
              </a:ext>
            </a:extLst>
          </p:cNvPr>
          <p:cNvSpPr/>
          <p:nvPr/>
        </p:nvSpPr>
        <p:spPr>
          <a:xfrm>
            <a:off x="10038522" y="0"/>
            <a:ext cx="2153478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SOLUTION</a:t>
            </a:r>
          </a:p>
        </p:txBody>
      </p:sp>
    </p:spTree>
    <p:extLst>
      <p:ext uri="{BB962C8B-B14F-4D97-AF65-F5344CB8AC3E}">
        <p14:creationId xmlns:p14="http://schemas.microsoft.com/office/powerpoint/2010/main" val="38553011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 descr="타맥 도로의 비행기">
            <a:extLst>
              <a:ext uri="{FF2B5EF4-FFF2-40B4-BE49-F238E27FC236}">
                <a16:creationId xmlns:a16="http://schemas.microsoft.com/office/drawing/2014/main" id="{60EE46EE-51DB-4997-98DD-2C5D8EFFD7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14038" y="1136793"/>
            <a:ext cx="11605246" cy="5158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225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 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C2F20-CEA2-47F4-B7C4-FC402702B376}"/>
              </a:ext>
            </a:extLst>
          </p:cNvPr>
          <p:cNvSpPr/>
          <p:nvPr/>
        </p:nvSpPr>
        <p:spPr>
          <a:xfrm>
            <a:off x="10038522" y="0"/>
            <a:ext cx="2153478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SOLUTION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48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FB85BCD-1061-498B-A820-B08441E9BCB3}"/>
              </a:ext>
            </a:extLst>
          </p:cNvPr>
          <p:cNvSpPr txBox="1"/>
          <p:nvPr/>
        </p:nvSpPr>
        <p:spPr>
          <a:xfrm>
            <a:off x="1562157" y="2617538"/>
            <a:ext cx="2759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E-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티켓을 활용해 항공 출발까지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남은 시간을 계산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87197-E71E-4776-944C-F38D20E72FB8}"/>
              </a:ext>
            </a:extLst>
          </p:cNvPr>
          <p:cNvSpPr txBox="1"/>
          <p:nvPr/>
        </p:nvSpPr>
        <p:spPr>
          <a:xfrm>
            <a:off x="1792989" y="3768974"/>
            <a:ext cx="2297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실시간 주차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활용해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 혼잡도 파악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DCCE0DC-A6CC-484E-9325-647BE7012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4337" r="94643">
                        <a14:foregroundMark x1="7398" y1="48077" x2="7398" y2="48077"/>
                        <a14:foregroundMark x1="91837" y1="50000" x2="91837" y2="50000"/>
                        <a14:foregroundMark x1="4337" y1="50000" x2="23724" y2="66923"/>
                        <a14:foregroundMark x1="9184" y1="53462" x2="33418" y2="25769"/>
                        <a14:foregroundMark x1="38010" y1="78462" x2="63520" y2="78077"/>
                        <a14:foregroundMark x1="63520" y1="78077" x2="92347" y2="53462"/>
                        <a14:foregroundMark x1="92347" y1="54231" x2="52806" y2="89231"/>
                        <a14:foregroundMark x1="52806" y1="89231" x2="51786" y2="89615"/>
                        <a14:foregroundMark x1="90561" y1="58846" x2="94643" y2="56154"/>
                        <a14:foregroundMark x1="4337" y1="50000" x2="45663" y2="15385"/>
                        <a14:foregroundMark x1="45663" y1="15385" x2="47959" y2="123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639" y="3338878"/>
            <a:ext cx="2099428" cy="1392478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17DE46A-3954-4DD0-94B6-96A0A549E85F}"/>
              </a:ext>
            </a:extLst>
          </p:cNvPr>
          <p:cNvSpPr/>
          <p:nvPr/>
        </p:nvSpPr>
        <p:spPr>
          <a:xfrm>
            <a:off x="771787" y="2073376"/>
            <a:ext cx="1074656" cy="3487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AD05EDC6-AA59-44DE-A8A1-22FB319ABAB3}"/>
              </a:ext>
            </a:extLst>
          </p:cNvPr>
          <p:cNvSpPr/>
          <p:nvPr/>
        </p:nvSpPr>
        <p:spPr>
          <a:xfrm>
            <a:off x="771787" y="3213806"/>
            <a:ext cx="1074656" cy="348792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F1CB45C-0459-4B0E-8AFB-0A01287C4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7250" y1="49700" x2="57250" y2="50900"/>
                        <a14:foregroundMark x1="54900" y1="46150" x2="53100" y2="61050"/>
                        <a14:foregroundMark x1="53100" y1="61050" x2="60500" y2="55300"/>
                        <a14:foregroundMark x1="76450" y1="88700" x2="77300" y2="88100"/>
                        <a14:backgroundMark x1="40700" y1="33150" x2="46000" y2="28150"/>
                        <a14:backgroundMark x1="41300" y1="43200" x2="41100" y2="27600"/>
                        <a14:backgroundMark x1="41100" y1="27600" x2="41300" y2="26950"/>
                        <a14:backgroundMark x1="41600" y1="42300" x2="43350" y2="31400"/>
                        <a14:backgroundMark x1="36000" y1="48800" x2="37150" y2="43500"/>
                        <a14:backgroundMark x1="36000" y1="46150" x2="38950" y2="4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64" y="1369678"/>
            <a:ext cx="2004894" cy="2004894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734C5B60-60E5-4B69-8B0A-1C8F1D812397}"/>
              </a:ext>
            </a:extLst>
          </p:cNvPr>
          <p:cNvSpPr/>
          <p:nvPr/>
        </p:nvSpPr>
        <p:spPr>
          <a:xfrm>
            <a:off x="551086" y="1369678"/>
            <a:ext cx="2664829" cy="31717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322C0D-2661-4BD8-BF3D-988FC9C530AC}"/>
              </a:ext>
            </a:extLst>
          </p:cNvPr>
          <p:cNvSpPr txBox="1"/>
          <p:nvPr/>
        </p:nvSpPr>
        <p:spPr>
          <a:xfrm>
            <a:off x="442399" y="1261360"/>
            <a:ext cx="2773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주차효율 관리 시스템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05B45D0-AE4F-4281-9A52-A0A6792FD9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11" b="89811" l="8594" r="89844">
                        <a14:foregroundMark x1="32422" y1="17736" x2="32422" y2="17736"/>
                        <a14:foregroundMark x1="89453" y1="44151" x2="89453" y2="44151"/>
                        <a14:foregroundMark x1="8594" y1="38868" x2="8594" y2="38868"/>
                        <a14:foregroundMark x1="32813" y1="23019" x2="32813" y2="23019"/>
                        <a14:foregroundMark x1="32813" y1="23396" x2="33984" y2="2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5436" y="4748151"/>
            <a:ext cx="1605462" cy="1661904"/>
          </a:xfrm>
          <a:prstGeom prst="rect">
            <a:avLst/>
          </a:prstGeom>
        </p:spPr>
      </p:pic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A85980F9-26B5-4039-95EE-34CC08EA0099}"/>
              </a:ext>
            </a:extLst>
          </p:cNvPr>
          <p:cNvSpPr/>
          <p:nvPr/>
        </p:nvSpPr>
        <p:spPr>
          <a:xfrm>
            <a:off x="771787" y="4337097"/>
            <a:ext cx="1074656" cy="3487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STEP3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A49C47-E301-4EF6-8672-B48A8E103381}"/>
              </a:ext>
            </a:extLst>
          </p:cNvPr>
          <p:cNvSpPr txBox="1"/>
          <p:nvPr/>
        </p:nvSpPr>
        <p:spPr>
          <a:xfrm>
            <a:off x="1563760" y="4960195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출발시간이 임박한 승객일수록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공항에 가까운 주차구역 배정</a:t>
            </a:r>
          </a:p>
        </p:txBody>
      </p:sp>
      <p:pic>
        <p:nvPicPr>
          <p:cNvPr id="18" name="Picture 4" descr="인천국제공항 &amp;gt; 교통·주차 &amp;gt; 오시는 길">
            <a:extLst>
              <a:ext uri="{FF2B5EF4-FFF2-40B4-BE49-F238E27FC236}">
                <a16:creationId xmlns:a16="http://schemas.microsoft.com/office/drawing/2014/main" id="{97909E65-5F40-4221-A232-C346A5DD6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20" y="1220520"/>
            <a:ext cx="5434058" cy="33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E266D9B-625B-41C9-8B18-DC7E5AF73630}"/>
              </a:ext>
            </a:extLst>
          </p:cNvPr>
          <p:cNvSpPr txBox="1"/>
          <p:nvPr/>
        </p:nvSpPr>
        <p:spPr>
          <a:xfrm>
            <a:off x="6803613" y="5428819"/>
            <a:ext cx="1978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승객의 지각으로 인한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지연량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감소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8F26D07-A241-4CFC-B443-F6A4BE0C4083}"/>
              </a:ext>
            </a:extLst>
          </p:cNvPr>
          <p:cNvSpPr/>
          <p:nvPr/>
        </p:nvSpPr>
        <p:spPr>
          <a:xfrm>
            <a:off x="6414520" y="4921641"/>
            <a:ext cx="1074656" cy="34879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555947EB-CCB9-466E-AD65-84C30CA95C3C}"/>
              </a:ext>
            </a:extLst>
          </p:cNvPr>
          <p:cNvSpPr/>
          <p:nvPr/>
        </p:nvSpPr>
        <p:spPr>
          <a:xfrm>
            <a:off x="8809030" y="5446447"/>
            <a:ext cx="518474" cy="4387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8D1128-9BA3-498D-878D-871267DEFC43}"/>
              </a:ext>
            </a:extLst>
          </p:cNvPr>
          <p:cNvSpPr txBox="1"/>
          <p:nvPr/>
        </p:nvSpPr>
        <p:spPr>
          <a:xfrm>
            <a:off x="9369928" y="5405476"/>
            <a:ext cx="2576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지연으로 인해 발생하는 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감축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9D848B-0E3B-4140-90E8-28C9B558CE10}"/>
              </a:ext>
            </a:extLst>
          </p:cNvPr>
          <p:cNvSpPr txBox="1"/>
          <p:nvPr/>
        </p:nvSpPr>
        <p:spPr>
          <a:xfrm>
            <a:off x="253946" y="6013594"/>
            <a:ext cx="2678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* 가까운 주자장일수록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주차비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가중부과</a:t>
            </a:r>
          </a:p>
        </p:txBody>
      </p:sp>
      <p:pic>
        <p:nvPicPr>
          <p:cNvPr id="30" name="그림 29" descr="인천국제공항 &amp;gt; 교통/주차 &amp;gt; 주차안내 &amp;gt; 주차안내 &amp;gt; 주차장 안내">
            <a:extLst>
              <a:ext uri="{FF2B5EF4-FFF2-40B4-BE49-F238E27FC236}">
                <a16:creationId xmlns:a16="http://schemas.microsoft.com/office/drawing/2014/main" id="{EF6DAEF5-0288-474B-9B75-1DA55A03C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0" t="9225" r="18157" b="7348"/>
          <a:stretch/>
        </p:blipFill>
        <p:spPr bwMode="auto">
          <a:xfrm>
            <a:off x="9653816" y="3467554"/>
            <a:ext cx="2279541" cy="1492641"/>
          </a:xfrm>
          <a:custGeom>
            <a:avLst/>
            <a:gdLst>
              <a:gd name="connsiteX0" fmla="*/ 1169353 w 2338706"/>
              <a:gd name="connsiteY0" fmla="*/ 0 h 1531382"/>
              <a:gd name="connsiteX1" fmla="*/ 2338706 w 2338706"/>
              <a:gd name="connsiteY1" fmla="*/ 765691 h 1531382"/>
              <a:gd name="connsiteX2" fmla="*/ 1169353 w 2338706"/>
              <a:gd name="connsiteY2" fmla="*/ 1531382 h 1531382"/>
              <a:gd name="connsiteX3" fmla="*/ 0 w 2338706"/>
              <a:gd name="connsiteY3" fmla="*/ 765691 h 1531382"/>
              <a:gd name="connsiteX4" fmla="*/ 1169353 w 2338706"/>
              <a:gd name="connsiteY4" fmla="*/ 0 h 153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8706" h="1531382">
                <a:moveTo>
                  <a:pt x="1169353" y="0"/>
                </a:moveTo>
                <a:cubicBezTo>
                  <a:pt x="1815169" y="0"/>
                  <a:pt x="2338706" y="342812"/>
                  <a:pt x="2338706" y="765691"/>
                </a:cubicBezTo>
                <a:cubicBezTo>
                  <a:pt x="2338706" y="1188570"/>
                  <a:pt x="1815169" y="1531382"/>
                  <a:pt x="1169353" y="1531382"/>
                </a:cubicBezTo>
                <a:cubicBezTo>
                  <a:pt x="523537" y="1531382"/>
                  <a:pt x="0" y="1188570"/>
                  <a:pt x="0" y="765691"/>
                </a:cubicBezTo>
                <a:cubicBezTo>
                  <a:pt x="0" y="342812"/>
                  <a:pt x="523537" y="0"/>
                  <a:pt x="1169353" y="0"/>
                </a:cubicBezTo>
                <a:close/>
              </a:path>
            </a:pathLst>
          </a:custGeom>
          <a:noFill/>
          <a:ln w="38100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63ACD24-0087-46B5-B6F7-1EE8ECDEE207}"/>
              </a:ext>
            </a:extLst>
          </p:cNvPr>
          <p:cNvCxnSpPr>
            <a:cxnSpLocks/>
            <a:stCxn id="30" idx="3"/>
            <a:endCxn id="29" idx="6"/>
          </p:cNvCxnSpPr>
          <p:nvPr/>
        </p:nvCxnSpPr>
        <p:spPr>
          <a:xfrm flipH="1" flipV="1">
            <a:off x="8968795" y="4018643"/>
            <a:ext cx="685021" cy="195232"/>
          </a:xfrm>
          <a:prstGeom prst="straightConnector1">
            <a:avLst/>
          </a:prstGeom>
          <a:ln w="38100">
            <a:solidFill>
              <a:srgbClr val="C0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A69FE899-41BF-4711-B5BC-05CED10DF9B5}"/>
              </a:ext>
            </a:extLst>
          </p:cNvPr>
          <p:cNvSpPr/>
          <p:nvPr/>
        </p:nvSpPr>
        <p:spPr>
          <a:xfrm>
            <a:off x="8252358" y="3660424"/>
            <a:ext cx="716437" cy="71643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08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3" descr="타맥 도로의 비행기">
            <a:extLst>
              <a:ext uri="{FF2B5EF4-FFF2-40B4-BE49-F238E27FC236}">
                <a16:creationId xmlns:a16="http://schemas.microsoft.com/office/drawing/2014/main" id="{F586F2A4-ED75-46F9-943D-400EB4CCB6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4431015" y="1120430"/>
            <a:ext cx="7410026" cy="5158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22526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SOLUTION 2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49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7" name="Picture 3" descr="타맥 도로의 비행기">
            <a:extLst>
              <a:ext uri="{FF2B5EF4-FFF2-40B4-BE49-F238E27FC236}">
                <a16:creationId xmlns:a16="http://schemas.microsoft.com/office/drawing/2014/main" id="{CA895F43-0B64-4622-A768-DECE5F28D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405478" y="1120430"/>
            <a:ext cx="3967060" cy="5158772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C6C4DBF8-5E86-47E6-9B82-DE140C6DCCA2}"/>
              </a:ext>
            </a:extLst>
          </p:cNvPr>
          <p:cNvSpPr/>
          <p:nvPr/>
        </p:nvSpPr>
        <p:spPr>
          <a:xfrm>
            <a:off x="642527" y="1369677"/>
            <a:ext cx="2754596" cy="3533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13E42D-94CF-459D-94C6-5A607D933598}"/>
              </a:ext>
            </a:extLst>
          </p:cNvPr>
          <p:cNvSpPr txBox="1"/>
          <p:nvPr/>
        </p:nvSpPr>
        <p:spPr>
          <a:xfrm>
            <a:off x="533839" y="1261360"/>
            <a:ext cx="286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 사전 예약 시스템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679DCE-3332-4FAB-828E-FE7A498E3803}"/>
              </a:ext>
            </a:extLst>
          </p:cNvPr>
          <p:cNvSpPr txBox="1"/>
          <p:nvPr/>
        </p:nvSpPr>
        <p:spPr>
          <a:xfrm>
            <a:off x="1260349" y="5377740"/>
            <a:ext cx="2755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도착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 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모바일 앱을 통해 주차공간 예약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3225B3A-CDE6-4D4B-8118-C3A2B085CF5D}"/>
              </a:ext>
            </a:extLst>
          </p:cNvPr>
          <p:cNvSpPr txBox="1"/>
          <p:nvPr/>
        </p:nvSpPr>
        <p:spPr>
          <a:xfrm>
            <a:off x="5692662" y="5036878"/>
            <a:ext cx="2278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안내에 따라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예약된 주차구역으로 이동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4642EF3F-CBFF-4EAF-A253-B10441A06589}"/>
              </a:ext>
            </a:extLst>
          </p:cNvPr>
          <p:cNvSpPr/>
          <p:nvPr/>
        </p:nvSpPr>
        <p:spPr>
          <a:xfrm>
            <a:off x="709476" y="4930976"/>
            <a:ext cx="1074656" cy="34879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STEP1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89500CB7-6960-4798-9FEC-786A5BDECDF3}"/>
              </a:ext>
            </a:extLst>
          </p:cNvPr>
          <p:cNvSpPr/>
          <p:nvPr/>
        </p:nvSpPr>
        <p:spPr>
          <a:xfrm>
            <a:off x="4577200" y="5152924"/>
            <a:ext cx="1074656" cy="348792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STEP2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E90F66-1504-4C97-9B5F-CCD602A57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05" b="91213" l="9949" r="89796">
                        <a14:foregroundMark x1="20663" y1="90377" x2="39541" y2="90795"/>
                        <a14:foregroundMark x1="70918" y1="87866" x2="77296" y2="91213"/>
                        <a14:foregroundMark x1="83929" y1="60669" x2="83163" y2="69456"/>
                        <a14:foregroundMark x1="83418" y1="55230" x2="83418" y2="53138"/>
                        <a14:foregroundMark x1="80612" y1="66946" x2="77041" y2="61506"/>
                        <a14:foregroundMark x1="88010" y1="75314" x2="86480" y2="64017"/>
                        <a14:foregroundMark x1="83418" y1="51883" x2="83929" y2="531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14233" y="2601351"/>
            <a:ext cx="3733800" cy="2276475"/>
          </a:xfrm>
          <a:prstGeom prst="rect">
            <a:avLst/>
          </a:prstGeom>
        </p:spPr>
      </p:pic>
      <p:pic>
        <p:nvPicPr>
          <p:cNvPr id="1026" name="Picture 2" descr="인천국제공항 &amp;gt; 교통/주차 &amp;gt; 주차안내 &amp;gt; 주차안내 &amp;gt; 주차장 안내">
            <a:extLst>
              <a:ext uri="{FF2B5EF4-FFF2-40B4-BE49-F238E27FC236}">
                <a16:creationId xmlns:a16="http://schemas.microsoft.com/office/drawing/2014/main" id="{4ECD4746-BACA-4316-BB92-EC7D8AF07B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r="19243"/>
          <a:stretch/>
        </p:blipFill>
        <p:spPr bwMode="auto">
          <a:xfrm>
            <a:off x="1474763" y="1988447"/>
            <a:ext cx="2687320" cy="212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5F06B74-7B3B-4530-AB97-CFB14B38DCAA}"/>
              </a:ext>
            </a:extLst>
          </p:cNvPr>
          <p:cNvGrpSpPr/>
          <p:nvPr/>
        </p:nvGrpSpPr>
        <p:grpSpPr>
          <a:xfrm>
            <a:off x="289049" y="2300701"/>
            <a:ext cx="2773087" cy="2773087"/>
            <a:chOff x="1243986" y="2135935"/>
            <a:chExt cx="2773087" cy="277308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5F8AC39-6365-43C5-AE3B-22F96852C90A}"/>
                </a:ext>
              </a:extLst>
            </p:cNvPr>
            <p:cNvGrpSpPr/>
            <p:nvPr/>
          </p:nvGrpSpPr>
          <p:grpSpPr>
            <a:xfrm>
              <a:off x="1243986" y="2135935"/>
              <a:ext cx="2773087" cy="2773087"/>
              <a:chOff x="1243986" y="2135935"/>
              <a:chExt cx="2773087" cy="2773087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FF0BAED5-F7E1-4C22-A78F-01E3FBE44C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57250" y1="49700" x2="57250" y2="50900"/>
                            <a14:foregroundMark x1="54900" y1="46150" x2="53100" y2="61050"/>
                            <a14:foregroundMark x1="53100" y1="61050" x2="60500" y2="55300"/>
                            <a14:foregroundMark x1="76450" y1="88700" x2="77300" y2="88100"/>
                            <a14:backgroundMark x1="40700" y1="33150" x2="46000" y2="28150"/>
                            <a14:backgroundMark x1="41300" y1="43200" x2="41100" y2="27600"/>
                            <a14:backgroundMark x1="41100" y1="27600" x2="41300" y2="26950"/>
                            <a14:backgroundMark x1="41600" y1="42300" x2="43350" y2="31400"/>
                            <a14:backgroundMark x1="36000" y1="48800" x2="37150" y2="43500"/>
                            <a14:backgroundMark x1="36000" y1="46150" x2="38950" y2="43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243986" y="2135935"/>
                <a:ext cx="2773087" cy="2773087"/>
              </a:xfrm>
              <a:prstGeom prst="rect">
                <a:avLst/>
              </a:prstGeom>
            </p:spPr>
          </p:pic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5BBBE238-6370-4019-ACDD-6578B088ABCB}"/>
                  </a:ext>
                </a:extLst>
              </p:cNvPr>
              <p:cNvSpPr/>
              <p:nvPr/>
            </p:nvSpPr>
            <p:spPr>
              <a:xfrm>
                <a:off x="2237740" y="3120400"/>
                <a:ext cx="546100" cy="829300"/>
              </a:xfrm>
              <a:prstGeom prst="rect">
                <a:avLst/>
              </a:prstGeom>
              <a:solidFill>
                <a:srgbClr val="6467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298ED857-E134-46F2-95CE-7F8465F34309}"/>
                </a:ext>
              </a:extLst>
            </p:cNvPr>
            <p:cNvSpPr/>
            <p:nvPr/>
          </p:nvSpPr>
          <p:spPr>
            <a:xfrm>
              <a:off x="2278380" y="3429000"/>
              <a:ext cx="472440" cy="829300"/>
            </a:xfrm>
            <a:prstGeom prst="rect">
              <a:avLst/>
            </a:prstGeom>
            <a:solidFill>
              <a:srgbClr val="6467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B35CDB3-D073-4DD9-8999-365D9B53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54250" y="3295661"/>
              <a:ext cx="522435" cy="614707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9DC9F0AA-7826-4484-80E3-BDAB896A71DC}"/>
                </a:ext>
              </a:extLst>
            </p:cNvPr>
            <p:cNvSpPr/>
            <p:nvPr/>
          </p:nvSpPr>
          <p:spPr>
            <a:xfrm>
              <a:off x="2263605" y="3120400"/>
              <a:ext cx="513080" cy="123505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SECTOR 4</a:t>
              </a:r>
              <a:endParaRPr lang="ko-KR" altLang="en-US" sz="11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AF402874-5DF2-4BA1-9797-DE001B862D71}"/>
                </a:ext>
              </a:extLst>
            </p:cNvPr>
            <p:cNvSpPr/>
            <p:nvPr/>
          </p:nvSpPr>
          <p:spPr>
            <a:xfrm>
              <a:off x="2254250" y="3959359"/>
              <a:ext cx="241300" cy="9993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64ED80C2-BDE6-4F0C-99F8-1E1B5A67E3AA}"/>
                </a:ext>
              </a:extLst>
            </p:cNvPr>
            <p:cNvSpPr/>
            <p:nvPr/>
          </p:nvSpPr>
          <p:spPr>
            <a:xfrm>
              <a:off x="2529035" y="3959326"/>
              <a:ext cx="241300" cy="9993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99208A1F-2341-4AF3-ABCC-BD4C82FE127A}"/>
                </a:ext>
              </a:extLst>
            </p:cNvPr>
            <p:cNvSpPr/>
            <p:nvPr/>
          </p:nvSpPr>
          <p:spPr>
            <a:xfrm>
              <a:off x="2120654" y="3941648"/>
              <a:ext cx="513080" cy="1235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SELECT</a:t>
              </a:r>
              <a:endParaRPr lang="ko-KR" altLang="en-US" sz="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3" name="사각형: 둥근 모서리 52">
              <a:extLst>
                <a:ext uri="{FF2B5EF4-FFF2-40B4-BE49-F238E27FC236}">
                  <a16:creationId xmlns:a16="http://schemas.microsoft.com/office/drawing/2014/main" id="{D6F4B1D5-C38B-4538-AC9C-EB4C5FEC12EC}"/>
                </a:ext>
              </a:extLst>
            </p:cNvPr>
            <p:cNvSpPr/>
            <p:nvPr/>
          </p:nvSpPr>
          <p:spPr>
            <a:xfrm>
              <a:off x="2395466" y="3941648"/>
              <a:ext cx="513080" cy="12350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CANCEL</a:t>
              </a:r>
              <a:endParaRPr lang="ko-KR" altLang="en-US" sz="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10AEF76-1E94-47B2-B719-1C0888B62129}"/>
              </a:ext>
            </a:extLst>
          </p:cNvPr>
          <p:cNvSpPr/>
          <p:nvPr/>
        </p:nvSpPr>
        <p:spPr>
          <a:xfrm>
            <a:off x="4904495" y="1455294"/>
            <a:ext cx="1074656" cy="34879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기대효과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FE395EE-4C70-4DB8-9966-6E446CB8E2E4}"/>
              </a:ext>
            </a:extLst>
          </p:cNvPr>
          <p:cNvSpPr txBox="1"/>
          <p:nvPr/>
        </p:nvSpPr>
        <p:spPr>
          <a:xfrm>
            <a:off x="6031799" y="1681810"/>
            <a:ext cx="44310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내 주차혼잡을 감소시켜 여객 지연을 방지하고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차량에서 발생하는 온실가스를 감축함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9C4A5A-1920-4F3D-B0F8-1CBFAEAD8211}"/>
              </a:ext>
            </a:extLst>
          </p:cNvPr>
          <p:cNvGrpSpPr/>
          <p:nvPr/>
        </p:nvGrpSpPr>
        <p:grpSpPr>
          <a:xfrm>
            <a:off x="8086513" y="2503056"/>
            <a:ext cx="4279753" cy="2181420"/>
            <a:chOff x="7947740" y="2744269"/>
            <a:chExt cx="4391025" cy="221543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31A51F7-EA8A-4157-9E3E-E6C0CB1D7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689" b="97578" l="0" r="98467">
                          <a14:foregroundMark x1="5792" y1="85121" x2="58603" y2="90657"/>
                          <a14:foregroundMark x1="58603" y1="90657" x2="80750" y2="90311"/>
                          <a14:foregroundMark x1="80750" y1="90311" x2="92164" y2="91696"/>
                          <a14:foregroundMark x1="92164" y1="91696" x2="98637" y2="89619"/>
                          <a14:foregroundMark x1="3748" y1="73356" x2="18228" y2="73010"/>
                          <a14:foregroundMark x1="18228" y1="73010" x2="45145" y2="77509"/>
                          <a14:foregroundMark x1="45145" y1="77509" x2="82624" y2="68858"/>
                          <a14:foregroundMark x1="82624" y1="68858" x2="89608" y2="73010"/>
                          <a14:foregroundMark x1="92504" y1="80277" x2="95911" y2="83737"/>
                          <a14:foregroundMark x1="96422" y1="90311" x2="19932" y2="97232"/>
                          <a14:foregroundMark x1="19932" y1="97232" x2="2726" y2="91003"/>
                          <a14:foregroundMark x1="2726" y1="91003" x2="0" y2="74394"/>
                          <a14:foregroundMark x1="0" y1="74394" x2="3918" y2="78893"/>
                          <a14:foregroundMark x1="3407" y1="95156" x2="24872" y2="92734"/>
                          <a14:foregroundMark x1="24872" y1="92734" x2="39693" y2="93080"/>
                          <a14:foregroundMark x1="39693" y1="93080" x2="63032" y2="88927"/>
                          <a14:foregroundMark x1="63032" y1="88927" x2="95741" y2="97578"/>
                          <a14:backgroundMark x1="2896" y1="58478" x2="2726" y2="25952"/>
                          <a14:backgroundMark x1="11414" y1="49135" x2="12606" y2="18685"/>
                          <a14:backgroundMark x1="69506" y1="60900" x2="71039" y2="47751"/>
                          <a14:backgroundMark x1="75468" y1="60554" x2="84157" y2="58824"/>
                          <a14:backgroundMark x1="84157" y1="58824" x2="90460" y2="59516"/>
                          <a14:backgroundMark x1="41567" y1="37024" x2="34242" y2="35294"/>
                          <a14:backgroundMark x1="34242" y1="39792" x2="38160" y2="4325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47740" y="3218025"/>
              <a:ext cx="3537602" cy="174168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E1C4CB7-C0CC-466B-8384-0605B2794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96" b="89899" l="1952" r="89805">
                          <a14:foregroundMark x1="10195" y1="51010" x2="2603" y2="70707"/>
                          <a14:foregroundMark x1="2603" y1="70707" x2="1952" y2="7878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947740" y="2744269"/>
              <a:ext cx="4391025" cy="1885950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5266C48F-D8C6-42EC-B96F-621520DF77D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35" b="98092" l="7605" r="94677">
                        <a14:foregroundMark x1="14829" y1="94656" x2="15209" y2="4962"/>
                        <a14:foregroundMark x1="51711" y1="95420" x2="53232" y2="13359"/>
                        <a14:foregroundMark x1="53232" y1="13359" x2="52091" y2="9160"/>
                        <a14:foregroundMark x1="87452" y1="94275" x2="85551" y2="6489"/>
                        <a14:foregroundMark x1="91635" y1="59924" x2="91635" y2="12214"/>
                        <a14:foregroundMark x1="92395" y1="64122" x2="95817" y2="23282"/>
                        <a14:foregroundMark x1="95817" y1="23282" x2="94677" y2="11069"/>
                        <a14:foregroundMark x1="7985" y1="60687" x2="7605" y2="20992"/>
                        <a14:foregroundMark x1="7605" y1="20992" x2="11027" y2="7252"/>
                        <a14:foregroundMark x1="48289" y1="96947" x2="47529" y2="62214"/>
                        <a14:foregroundMark x1="42205" y1="4580" x2="58935" y2="4962"/>
                        <a14:foregroundMark x1="86692" y1="96183" x2="85171" y2="77099"/>
                        <a14:foregroundMark x1="85171" y1="77099" x2="87452" y2="64504"/>
                        <a14:foregroundMark x1="84791" y1="96183" x2="83650" y2="64122"/>
                        <a14:foregroundMark x1="49049" y1="88931" x2="49810" y2="69847"/>
                        <a14:foregroundMark x1="49810" y1="69847" x2="52091" y2="61832"/>
                        <a14:foregroundMark x1="17871" y1="69847" x2="17490" y2="67176"/>
                        <a14:foregroundMark x1="52471" y1="70611" x2="54753" y2="66412"/>
                        <a14:foregroundMark x1="88593" y1="69847" x2="87833" y2="62977"/>
                        <a14:foregroundMark x1="17490" y1="70229" x2="19392" y2="62977"/>
                        <a14:foregroundMark x1="14449" y1="71374" x2="9886" y2="62977"/>
                        <a14:foregroundMark x1="17110" y1="95038" x2="15589" y2="96947"/>
                        <a14:foregroundMark x1="14829" y1="96947" x2="13688" y2="96947"/>
                        <a14:foregroundMark x1="48289" y1="98092" x2="53992" y2="97328"/>
                        <a14:foregroundMark x1="83270" y1="98092" x2="87833" y2="97710"/>
                        <a14:foregroundMark x1="39034" y1="13345" x2="39163" y2="7252"/>
                        <a14:foregroundMark x1="38783" y1="25191" x2="39032" y2="13453"/>
                        <a14:foregroundMark x1="38783" y1="7252" x2="42966" y2="3435"/>
                        <a14:backgroundMark x1="36882" y1="28244" x2="37262" y2="8397"/>
                        <a14:backgroundMark x1="37262" y1="8397" x2="36122" y2="5344"/>
                        <a14:backgroundMark x1="38403" y1="27863" x2="37262" y2="3435"/>
                        <a14:backgroundMark x1="37643" y1="24809" x2="38023" y2="5725"/>
                        <a14:backgroundMark x1="38403" y1="25573" x2="38023" y2="7634"/>
                        <a14:backgroundMark x1="37643" y1="26336" x2="38403" y2="4580"/>
                      </a14:backgroundRemoval>
                    </a14:imgEffect>
                  </a14:imgLayer>
                </a14:imgProps>
              </a:ext>
            </a:extLst>
          </a:blip>
          <a:srcRect r="68203"/>
          <a:stretch/>
        </p:blipFill>
        <p:spPr>
          <a:xfrm>
            <a:off x="8134220" y="3702057"/>
            <a:ext cx="265696" cy="83242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729A61A-AB94-4FBA-8E51-050FEEAB94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35" b="98092" l="7605" r="94677">
                        <a14:foregroundMark x1="14829" y1="94656" x2="15209" y2="4962"/>
                        <a14:foregroundMark x1="51711" y1="95420" x2="53232" y2="13359"/>
                        <a14:foregroundMark x1="53232" y1="13359" x2="52091" y2="9160"/>
                        <a14:foregroundMark x1="87452" y1="94275" x2="85551" y2="6489"/>
                        <a14:foregroundMark x1="91635" y1="59924" x2="91635" y2="12214"/>
                        <a14:foregroundMark x1="92395" y1="64122" x2="95817" y2="23282"/>
                        <a14:foregroundMark x1="95817" y1="23282" x2="94677" y2="11069"/>
                        <a14:foregroundMark x1="7985" y1="60687" x2="7605" y2="20992"/>
                        <a14:foregroundMark x1="7605" y1="20992" x2="11027" y2="7252"/>
                        <a14:foregroundMark x1="48289" y1="96947" x2="47529" y2="62214"/>
                        <a14:foregroundMark x1="42205" y1="4580" x2="58935" y2="4962"/>
                        <a14:foregroundMark x1="86692" y1="96183" x2="85171" y2="77099"/>
                        <a14:foregroundMark x1="85171" y1="77099" x2="87452" y2="64504"/>
                        <a14:foregroundMark x1="84791" y1="96183" x2="83650" y2="64122"/>
                        <a14:foregroundMark x1="49049" y1="88931" x2="49810" y2="69847"/>
                        <a14:foregroundMark x1="49810" y1="69847" x2="52091" y2="61832"/>
                        <a14:foregroundMark x1="17871" y1="69847" x2="17490" y2="67176"/>
                        <a14:foregroundMark x1="52471" y1="70611" x2="54753" y2="66412"/>
                        <a14:foregroundMark x1="88593" y1="69847" x2="87833" y2="62977"/>
                        <a14:foregroundMark x1="17490" y1="70229" x2="19392" y2="62977"/>
                        <a14:foregroundMark x1="14449" y1="71374" x2="9886" y2="62977"/>
                        <a14:foregroundMark x1="17110" y1="95038" x2="15589" y2="96947"/>
                        <a14:foregroundMark x1="14829" y1="96947" x2="13688" y2="96947"/>
                        <a14:foregroundMark x1="48289" y1="98092" x2="53992" y2="97328"/>
                        <a14:foregroundMark x1="83270" y1="98092" x2="87833" y2="97710"/>
                        <a14:foregroundMark x1="39034" y1="13345" x2="39163" y2="7252"/>
                        <a14:foregroundMark x1="38783" y1="25191" x2="39032" y2="13453"/>
                        <a14:foregroundMark x1="38783" y1="7252" x2="42966" y2="3435"/>
                        <a14:backgroundMark x1="36882" y1="28244" x2="37262" y2="8397"/>
                        <a14:backgroundMark x1="37262" y1="8397" x2="36122" y2="5344"/>
                        <a14:backgroundMark x1="38403" y1="27863" x2="37262" y2="3435"/>
                        <a14:backgroundMark x1="37643" y1="24809" x2="38023" y2="5725"/>
                        <a14:backgroundMark x1="38403" y1="25573" x2="38023" y2="7634"/>
                        <a14:backgroundMark x1="37643" y1="26336" x2="38403" y2="4580"/>
                      </a14:backgroundRemoval>
                    </a14:imgEffect>
                  </a14:imgLayer>
                </a14:imgProps>
              </a:ext>
            </a:extLst>
          </a:blip>
          <a:srcRect l="33788" r="34415"/>
          <a:stretch/>
        </p:blipFill>
        <p:spPr>
          <a:xfrm>
            <a:off x="9290762" y="3683546"/>
            <a:ext cx="265695" cy="83242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507E4FC-7537-40D4-B48C-DD306DD7038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35" b="98092" l="7605" r="94677">
                        <a14:foregroundMark x1="14829" y1="94656" x2="15209" y2="4962"/>
                        <a14:foregroundMark x1="51711" y1="95420" x2="53232" y2="13359"/>
                        <a14:foregroundMark x1="53232" y1="13359" x2="52091" y2="9160"/>
                        <a14:foregroundMark x1="87452" y1="94275" x2="85551" y2="6489"/>
                        <a14:foregroundMark x1="91635" y1="59924" x2="91635" y2="12214"/>
                        <a14:foregroundMark x1="92395" y1="64122" x2="95817" y2="23282"/>
                        <a14:foregroundMark x1="95817" y1="23282" x2="94677" y2="11069"/>
                        <a14:foregroundMark x1="7985" y1="60687" x2="7605" y2="20992"/>
                        <a14:foregroundMark x1="7605" y1="20992" x2="11027" y2="7252"/>
                        <a14:foregroundMark x1="48289" y1="96947" x2="47529" y2="62214"/>
                        <a14:foregroundMark x1="42205" y1="4580" x2="58935" y2="4962"/>
                        <a14:foregroundMark x1="86692" y1="96183" x2="85171" y2="77099"/>
                        <a14:foregroundMark x1="85171" y1="77099" x2="87452" y2="64504"/>
                        <a14:foregroundMark x1="84791" y1="96183" x2="83650" y2="64122"/>
                        <a14:foregroundMark x1="49049" y1="88931" x2="49810" y2="69847"/>
                        <a14:foregroundMark x1="49810" y1="69847" x2="52091" y2="61832"/>
                        <a14:foregroundMark x1="17871" y1="69847" x2="17490" y2="67176"/>
                        <a14:foregroundMark x1="52471" y1="70611" x2="54753" y2="66412"/>
                        <a14:foregroundMark x1="88593" y1="69847" x2="87833" y2="62977"/>
                        <a14:foregroundMark x1="17490" y1="70229" x2="19392" y2="62977"/>
                        <a14:foregroundMark x1="14449" y1="71374" x2="9886" y2="62977"/>
                        <a14:foregroundMark x1="17110" y1="95038" x2="15589" y2="96947"/>
                        <a14:foregroundMark x1="14829" y1="96947" x2="13688" y2="96947"/>
                        <a14:foregroundMark x1="48289" y1="98092" x2="53992" y2="97328"/>
                        <a14:foregroundMark x1="83270" y1="98092" x2="87833" y2="97710"/>
                        <a14:foregroundMark x1="39034" y1="13345" x2="39163" y2="7252"/>
                        <a14:foregroundMark x1="38783" y1="25191" x2="39032" y2="13453"/>
                        <a14:foregroundMark x1="38783" y1="7252" x2="42966" y2="3435"/>
                        <a14:backgroundMark x1="36882" y1="28244" x2="37262" y2="8397"/>
                        <a14:backgroundMark x1="37262" y1="8397" x2="36122" y2="5344"/>
                        <a14:backgroundMark x1="38403" y1="27863" x2="37262" y2="3435"/>
                        <a14:backgroundMark x1="37643" y1="24809" x2="38023" y2="5725"/>
                        <a14:backgroundMark x1="38403" y1="25573" x2="38023" y2="7634"/>
                        <a14:backgroundMark x1="37643" y1="26336" x2="38403" y2="4580"/>
                      </a14:backgroundRemoval>
                    </a14:imgEffect>
                  </a14:imgLayer>
                </a14:imgProps>
              </a:ext>
            </a:extLst>
          </a:blip>
          <a:srcRect l="74633"/>
          <a:stretch/>
        </p:blipFill>
        <p:spPr>
          <a:xfrm>
            <a:off x="10447303" y="3688816"/>
            <a:ext cx="209281" cy="821880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46C6D3F-6F02-4924-BFC4-FED6C988519B}"/>
              </a:ext>
            </a:extLst>
          </p:cNvPr>
          <p:cNvSpPr/>
          <p:nvPr/>
        </p:nvSpPr>
        <p:spPr>
          <a:xfrm>
            <a:off x="8452995" y="3938644"/>
            <a:ext cx="709179" cy="34879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사용 중</a:t>
            </a: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3EE2381-F91C-4A3D-A379-7F61D94529D3}"/>
              </a:ext>
            </a:extLst>
          </p:cNvPr>
          <p:cNvSpPr/>
          <p:nvPr/>
        </p:nvSpPr>
        <p:spPr>
          <a:xfrm>
            <a:off x="9599644" y="3938644"/>
            <a:ext cx="709179" cy="348792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예약 중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D1FF366-F680-4101-B7BE-E5CBF83F454A}"/>
              </a:ext>
            </a:extLst>
          </p:cNvPr>
          <p:cNvSpPr/>
          <p:nvPr/>
        </p:nvSpPr>
        <p:spPr>
          <a:xfrm>
            <a:off x="10701789" y="3938644"/>
            <a:ext cx="709179" cy="348792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빈 자리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A9592C19-C140-4CED-94AC-0857949E14ED}"/>
              </a:ext>
            </a:extLst>
          </p:cNvPr>
          <p:cNvSpPr/>
          <p:nvPr/>
        </p:nvSpPr>
        <p:spPr>
          <a:xfrm>
            <a:off x="8129341" y="5152924"/>
            <a:ext cx="1074656" cy="348792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STEP3</a:t>
            </a:r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222D912-EB84-4559-A2E5-3435DD28744D}"/>
              </a:ext>
            </a:extLst>
          </p:cNvPr>
          <p:cNvSpPr txBox="1"/>
          <p:nvPr/>
        </p:nvSpPr>
        <p:spPr>
          <a:xfrm>
            <a:off x="9232497" y="5036878"/>
            <a:ext cx="2398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예약한 </a:t>
            </a:r>
            <a:r>
              <a:rPr lang="ko-KR" altLang="en-US" sz="16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주차공간에 주차 후</a:t>
            </a:r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출국장으로 이동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772EF94-C083-4394-A0FF-49CA38C4A00F}"/>
              </a:ext>
            </a:extLst>
          </p:cNvPr>
          <p:cNvSpPr/>
          <p:nvPr/>
        </p:nvSpPr>
        <p:spPr>
          <a:xfrm>
            <a:off x="10038522" y="0"/>
            <a:ext cx="2153478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4. SOLUTION</a:t>
            </a:r>
          </a:p>
        </p:txBody>
      </p:sp>
    </p:spTree>
    <p:extLst>
      <p:ext uri="{BB962C8B-B14F-4D97-AF65-F5344CB8AC3E}">
        <p14:creationId xmlns:p14="http://schemas.microsoft.com/office/powerpoint/2010/main" val="118032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모서리가 둥근 직사각형 85">
            <a:extLst>
              <a:ext uri="{FF2B5EF4-FFF2-40B4-BE49-F238E27FC236}">
                <a16:creationId xmlns:a16="http://schemas.microsoft.com/office/drawing/2014/main" id="{D2E4D2E9-573E-5C45-BFAF-8F9EBAFBAF02}"/>
              </a:ext>
            </a:extLst>
          </p:cNvPr>
          <p:cNvSpPr/>
          <p:nvPr/>
        </p:nvSpPr>
        <p:spPr>
          <a:xfrm>
            <a:off x="5820056" y="3309549"/>
            <a:ext cx="6109782" cy="1592282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2FFB1EB7-D8C9-AC4D-9B2E-E4A3DB81796E}"/>
              </a:ext>
            </a:extLst>
          </p:cNvPr>
          <p:cNvSpPr/>
          <p:nvPr/>
        </p:nvSpPr>
        <p:spPr>
          <a:xfrm>
            <a:off x="6309374" y="5668764"/>
            <a:ext cx="5229389" cy="3510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D89E2FA-8040-F540-8A59-DCD6EABCFBC7}"/>
              </a:ext>
            </a:extLst>
          </p:cNvPr>
          <p:cNvSpPr/>
          <p:nvPr/>
        </p:nvSpPr>
        <p:spPr>
          <a:xfrm>
            <a:off x="6432295" y="5203775"/>
            <a:ext cx="4943078" cy="3727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E54E166-F317-4F1F-9759-847E0BE30C63}"/>
              </a:ext>
            </a:extLst>
          </p:cNvPr>
          <p:cNvSpPr/>
          <p:nvPr/>
        </p:nvSpPr>
        <p:spPr>
          <a:xfrm>
            <a:off x="578254" y="4637104"/>
            <a:ext cx="4681344" cy="1233699"/>
          </a:xfrm>
          <a:prstGeom prst="roundRect">
            <a:avLst>
              <a:gd name="adj" fmla="val 14391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2050 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탄소중립 선언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9AF9B7-0749-48CC-9BCE-CCE8D6BF8E33}"/>
              </a:ext>
            </a:extLst>
          </p:cNvPr>
          <p:cNvSpPr/>
          <p:nvPr/>
        </p:nvSpPr>
        <p:spPr>
          <a:xfrm>
            <a:off x="9574305" y="0"/>
            <a:ext cx="2617695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E31D3D-C1CF-44ED-9A8C-A7879B15F549}"/>
              </a:ext>
            </a:extLst>
          </p:cNvPr>
          <p:cNvSpPr/>
          <p:nvPr/>
        </p:nvSpPr>
        <p:spPr>
          <a:xfrm>
            <a:off x="568165" y="1458629"/>
            <a:ext cx="4624999" cy="44302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E7D0F1-691B-41B8-B047-F3032E162B66}"/>
              </a:ext>
            </a:extLst>
          </p:cNvPr>
          <p:cNvSpPr txBox="1"/>
          <p:nvPr/>
        </p:nvSpPr>
        <p:spPr>
          <a:xfrm>
            <a:off x="1353149" y="1477619"/>
            <a:ext cx="313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탄소중립</a:t>
            </a:r>
            <a:r>
              <a:rPr lang="en-US" altLang="ko-KR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(Net-Zero)</a:t>
            </a:r>
            <a:r>
              <a:rPr lang="ko-KR" altLang="en-US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란</a:t>
            </a:r>
            <a:r>
              <a:rPr lang="en-US" altLang="ko-KR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?</a:t>
            </a:r>
            <a:endParaRPr lang="ko-KR" altLang="en-US" sz="24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2FB478-5440-43BC-8765-DA7C54FAF189}"/>
              </a:ext>
            </a:extLst>
          </p:cNvPr>
          <p:cNvSpPr/>
          <p:nvPr/>
        </p:nvSpPr>
        <p:spPr>
          <a:xfrm>
            <a:off x="427928" y="4598382"/>
            <a:ext cx="52418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인간의 활동에 의한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 배출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을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최대한 줄이고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남은 온실가스는 흡수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제거해서 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실질적인 배출량이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“Zero”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가 되는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4E222B-F362-4252-AE8D-A5995FBF322D}"/>
              </a:ext>
            </a:extLst>
          </p:cNvPr>
          <p:cNvSpPr txBox="1"/>
          <p:nvPr/>
        </p:nvSpPr>
        <p:spPr>
          <a:xfrm>
            <a:off x="160530" y="6083467"/>
            <a:ext cx="16385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05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105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 정책브리핑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4654E04-C39B-4606-BC72-F47C7417C3FB}"/>
              </a:ext>
            </a:extLst>
          </p:cNvPr>
          <p:cNvSpPr/>
          <p:nvPr/>
        </p:nvSpPr>
        <p:spPr>
          <a:xfrm>
            <a:off x="2553624" y="2940713"/>
            <a:ext cx="493450" cy="11053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C61CC0-DE5E-4CC5-BD9E-DD59D35C20E1}"/>
              </a:ext>
            </a:extLst>
          </p:cNvPr>
          <p:cNvSpPr/>
          <p:nvPr/>
        </p:nvSpPr>
        <p:spPr>
          <a:xfrm>
            <a:off x="2553623" y="3153622"/>
            <a:ext cx="493450" cy="110536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29807B7C-CA1A-469E-8CAE-5C308EB87B37}"/>
              </a:ext>
            </a:extLst>
          </p:cNvPr>
          <p:cNvSpPr/>
          <p:nvPr/>
        </p:nvSpPr>
        <p:spPr>
          <a:xfrm>
            <a:off x="1999549" y="3772098"/>
            <a:ext cx="1819100" cy="51223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Net-Zero</a:t>
            </a:r>
            <a:endParaRPr lang="ko-KR" altLang="en-US" sz="24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4D872B6-4316-45C1-A050-EDC652071D5D}"/>
              </a:ext>
            </a:extLst>
          </p:cNvPr>
          <p:cNvSpPr txBox="1"/>
          <p:nvPr/>
        </p:nvSpPr>
        <p:spPr>
          <a:xfrm>
            <a:off x="5669730" y="5063662"/>
            <a:ext cx="6331349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 공항 공사는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탄소중립 선언에 발맞춰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온실가스를 감축하기 위해 노력하고 있습니다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!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8916A3B-86F6-F04B-BC62-6A68615DF9B8}"/>
              </a:ext>
            </a:extLst>
          </p:cNvPr>
          <p:cNvSpPr/>
          <p:nvPr/>
        </p:nvSpPr>
        <p:spPr>
          <a:xfrm>
            <a:off x="7998821" y="1481203"/>
            <a:ext cx="3783099" cy="617659"/>
          </a:xfrm>
          <a:prstGeom prst="rect">
            <a:avLst/>
          </a:prstGeom>
          <a:noFill/>
          <a:ln w="19050" cap="rnd">
            <a:solidFill>
              <a:srgbClr val="F7B52B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0" name="사각형: 둥근 모서리 47">
            <a:extLst>
              <a:ext uri="{FF2B5EF4-FFF2-40B4-BE49-F238E27FC236}">
                <a16:creationId xmlns:a16="http://schemas.microsoft.com/office/drawing/2014/main" id="{F92F548C-00C5-A049-B310-3EC86EA45EF5}"/>
              </a:ext>
            </a:extLst>
          </p:cNvPr>
          <p:cNvSpPr/>
          <p:nvPr/>
        </p:nvSpPr>
        <p:spPr>
          <a:xfrm>
            <a:off x="6093532" y="2168498"/>
            <a:ext cx="1325790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에너지공급</a:t>
            </a:r>
          </a:p>
        </p:txBody>
      </p:sp>
      <p:sp>
        <p:nvSpPr>
          <p:cNvPr id="66" name="사각형: 둥근 모서리 48">
            <a:extLst>
              <a:ext uri="{FF2B5EF4-FFF2-40B4-BE49-F238E27FC236}">
                <a16:creationId xmlns:a16="http://schemas.microsoft.com/office/drawing/2014/main" id="{42B5D2AD-7D53-C34D-891B-6B39E3042B1D}"/>
              </a:ext>
            </a:extLst>
          </p:cNvPr>
          <p:cNvSpPr/>
          <p:nvPr/>
        </p:nvSpPr>
        <p:spPr>
          <a:xfrm>
            <a:off x="7556224" y="2168498"/>
            <a:ext cx="686541" cy="397688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수송</a:t>
            </a:r>
          </a:p>
        </p:txBody>
      </p:sp>
      <p:sp>
        <p:nvSpPr>
          <p:cNvPr id="67" name="사각형: 둥근 모서리 50">
            <a:extLst>
              <a:ext uri="{FF2B5EF4-FFF2-40B4-BE49-F238E27FC236}">
                <a16:creationId xmlns:a16="http://schemas.microsoft.com/office/drawing/2014/main" id="{1A343511-7EC2-3844-ABB3-3CE485090830}"/>
              </a:ext>
            </a:extLst>
          </p:cNvPr>
          <p:cNvSpPr/>
          <p:nvPr/>
        </p:nvSpPr>
        <p:spPr>
          <a:xfrm>
            <a:off x="8412325" y="2168498"/>
            <a:ext cx="686541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산업</a:t>
            </a:r>
            <a:endParaRPr lang="ko-KR" altLang="en-US" sz="1600" b="1" dirty="0">
              <a:solidFill>
                <a:schemeClr val="bg1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9" name="사각형: 둥근 모서리 51">
            <a:extLst>
              <a:ext uri="{FF2B5EF4-FFF2-40B4-BE49-F238E27FC236}">
                <a16:creationId xmlns:a16="http://schemas.microsoft.com/office/drawing/2014/main" id="{B3805047-2C6B-C446-81A7-2A79BB3168E9}"/>
              </a:ext>
            </a:extLst>
          </p:cNvPr>
          <p:cNvSpPr/>
          <p:nvPr/>
        </p:nvSpPr>
        <p:spPr>
          <a:xfrm>
            <a:off x="9252098" y="2168498"/>
            <a:ext cx="686541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건물</a:t>
            </a:r>
          </a:p>
        </p:txBody>
      </p:sp>
      <p:sp>
        <p:nvSpPr>
          <p:cNvPr id="70" name="사각형: 둥근 모서리 52">
            <a:extLst>
              <a:ext uri="{FF2B5EF4-FFF2-40B4-BE49-F238E27FC236}">
                <a16:creationId xmlns:a16="http://schemas.microsoft.com/office/drawing/2014/main" id="{8FFE516B-C2B7-4D47-B7CF-55383AA07294}"/>
              </a:ext>
            </a:extLst>
          </p:cNvPr>
          <p:cNvSpPr/>
          <p:nvPr/>
        </p:nvSpPr>
        <p:spPr>
          <a:xfrm>
            <a:off x="6093532" y="2626746"/>
            <a:ext cx="1037068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농축수산</a:t>
            </a:r>
          </a:p>
        </p:txBody>
      </p:sp>
      <p:sp>
        <p:nvSpPr>
          <p:cNvPr id="71" name="사각형: 둥근 모서리 53">
            <a:extLst>
              <a:ext uri="{FF2B5EF4-FFF2-40B4-BE49-F238E27FC236}">
                <a16:creationId xmlns:a16="http://schemas.microsoft.com/office/drawing/2014/main" id="{7F5BD323-13FE-024E-8CE5-33E2EF7DC02F}"/>
              </a:ext>
            </a:extLst>
          </p:cNvPr>
          <p:cNvSpPr/>
          <p:nvPr/>
        </p:nvSpPr>
        <p:spPr>
          <a:xfrm>
            <a:off x="7271027" y="2626746"/>
            <a:ext cx="1181440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탄소흡수원</a:t>
            </a:r>
          </a:p>
        </p:txBody>
      </p:sp>
      <p:sp>
        <p:nvSpPr>
          <p:cNvPr id="72" name="사각형: 둥근 모서리 54">
            <a:extLst>
              <a:ext uri="{FF2B5EF4-FFF2-40B4-BE49-F238E27FC236}">
                <a16:creationId xmlns:a16="http://schemas.microsoft.com/office/drawing/2014/main" id="{C0F757E9-9522-E844-8035-BF258A532D32}"/>
              </a:ext>
            </a:extLst>
          </p:cNvPr>
          <p:cNvSpPr/>
          <p:nvPr/>
        </p:nvSpPr>
        <p:spPr>
          <a:xfrm>
            <a:off x="8592893" y="2626746"/>
            <a:ext cx="1345745" cy="3976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이행기반</a:t>
            </a:r>
          </a:p>
        </p:txBody>
      </p:sp>
      <p:sp>
        <p:nvSpPr>
          <p:cNvPr id="73" name="사각형: 둥근 모서리 61">
            <a:extLst>
              <a:ext uri="{FF2B5EF4-FFF2-40B4-BE49-F238E27FC236}">
                <a16:creationId xmlns:a16="http://schemas.microsoft.com/office/drawing/2014/main" id="{BFC15B5A-C83F-764F-BB24-FECE047826EB}"/>
              </a:ext>
            </a:extLst>
          </p:cNvPr>
          <p:cNvSpPr/>
          <p:nvPr/>
        </p:nvSpPr>
        <p:spPr>
          <a:xfrm>
            <a:off x="8117212" y="1577164"/>
            <a:ext cx="862397" cy="38378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자동차</a:t>
            </a:r>
          </a:p>
        </p:txBody>
      </p:sp>
      <p:sp>
        <p:nvSpPr>
          <p:cNvPr id="74" name="사각형: 둥근 모서리 62">
            <a:extLst>
              <a:ext uri="{FF2B5EF4-FFF2-40B4-BE49-F238E27FC236}">
                <a16:creationId xmlns:a16="http://schemas.microsoft.com/office/drawing/2014/main" id="{F9FE72FD-D771-254B-B73D-28F39DF74FF8}"/>
              </a:ext>
            </a:extLst>
          </p:cNvPr>
          <p:cNvSpPr/>
          <p:nvPr/>
        </p:nvSpPr>
        <p:spPr>
          <a:xfrm>
            <a:off x="9078932" y="1577164"/>
            <a:ext cx="951157" cy="400110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</a:t>
            </a:r>
          </a:p>
        </p:txBody>
      </p:sp>
      <p:sp>
        <p:nvSpPr>
          <p:cNvPr id="76" name="사각형: 둥근 모서리 63">
            <a:extLst>
              <a:ext uri="{FF2B5EF4-FFF2-40B4-BE49-F238E27FC236}">
                <a16:creationId xmlns:a16="http://schemas.microsoft.com/office/drawing/2014/main" id="{6271460C-CD50-E544-8B7D-59C423F07DD3}"/>
              </a:ext>
            </a:extLst>
          </p:cNvPr>
          <p:cNvSpPr/>
          <p:nvPr/>
        </p:nvSpPr>
        <p:spPr>
          <a:xfrm>
            <a:off x="10118108" y="1577164"/>
            <a:ext cx="730017" cy="40138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선박</a:t>
            </a:r>
          </a:p>
        </p:txBody>
      </p:sp>
      <p:sp>
        <p:nvSpPr>
          <p:cNvPr id="77" name="사각형: 둥근 모서리 64">
            <a:extLst>
              <a:ext uri="{FF2B5EF4-FFF2-40B4-BE49-F238E27FC236}">
                <a16:creationId xmlns:a16="http://schemas.microsoft.com/office/drawing/2014/main" id="{CE8583C4-0B9C-2149-8B7E-92BB2DB74BC1}"/>
              </a:ext>
            </a:extLst>
          </p:cNvPr>
          <p:cNvSpPr/>
          <p:nvPr/>
        </p:nvSpPr>
        <p:spPr>
          <a:xfrm>
            <a:off x="10936144" y="1577164"/>
            <a:ext cx="730017" cy="40138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철도</a:t>
            </a:r>
          </a:p>
        </p:txBody>
      </p:sp>
      <p:cxnSp>
        <p:nvCxnSpPr>
          <p:cNvPr id="78" name="연결선: 꺾임 67">
            <a:extLst>
              <a:ext uri="{FF2B5EF4-FFF2-40B4-BE49-F238E27FC236}">
                <a16:creationId xmlns:a16="http://schemas.microsoft.com/office/drawing/2014/main" id="{6195E02D-B6BC-AE4E-96A5-386A66003A3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828942" y="1982291"/>
            <a:ext cx="273091" cy="99324"/>
          </a:xfrm>
          <a:prstGeom prst="bentConnector2">
            <a:avLst/>
          </a:prstGeom>
          <a:ln w="19050">
            <a:solidFill>
              <a:srgbClr val="F7B52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D0A641A-1F3D-3B49-AE15-0A0910F11684}"/>
              </a:ext>
            </a:extLst>
          </p:cNvPr>
          <p:cNvSpPr txBox="1"/>
          <p:nvPr/>
        </p:nvSpPr>
        <p:spPr>
          <a:xfrm>
            <a:off x="6376091" y="4068251"/>
            <a:ext cx="52696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“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지속가능한 녹색사회 실현을 위한 </a:t>
            </a:r>
            <a:endParaRPr lang="en-US" altLang="ko-KR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		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대한민국 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2050 </a:t>
            </a:r>
            <a:r>
              <a:rPr lang="ko-KR" altLang="en-US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탄소중립 전략</a:t>
            </a:r>
            <a:r>
              <a:rPr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"</a:t>
            </a:r>
            <a:endParaRPr lang="ko-KR" altLang="en-US" sz="20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B17AE2-AB85-4B4D-9267-C0166C75286F}"/>
              </a:ext>
            </a:extLst>
          </p:cNvPr>
          <p:cNvSpPr txBox="1"/>
          <p:nvPr/>
        </p:nvSpPr>
        <p:spPr>
          <a:xfrm>
            <a:off x="5940498" y="1435077"/>
            <a:ext cx="1829348" cy="430887"/>
          </a:xfrm>
          <a:prstGeom prst="rect">
            <a:avLst/>
          </a:prstGeom>
          <a:solidFill>
            <a:schemeClr val="accent4">
              <a:alpha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22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탄소 중립 부문</a:t>
            </a:r>
            <a:endParaRPr lang="ko-KR" altLang="en-US" sz="22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1F56A96-94AA-4440-B422-239149844E60}"/>
              </a:ext>
            </a:extLst>
          </p:cNvPr>
          <p:cNvSpPr txBox="1"/>
          <p:nvPr/>
        </p:nvSpPr>
        <p:spPr>
          <a:xfrm>
            <a:off x="5940498" y="3525130"/>
            <a:ext cx="3610283" cy="430887"/>
          </a:xfrm>
          <a:prstGeom prst="rect">
            <a:avLst/>
          </a:prstGeom>
          <a:solidFill>
            <a:schemeClr val="accent4">
              <a:alpha val="44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ore-KR" altLang="en-US" sz="22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장기 저탄소 발전 전략 </a:t>
            </a:r>
            <a:r>
              <a:rPr lang="en-US" altLang="ko-Kore-KR" sz="22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(LEDS</a:t>
            </a:r>
            <a:r>
              <a:rPr lang="en-US" altLang="ko-KR" sz="22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2200" b="1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A7A3C881-7FCC-47E5-B41C-9665AD59D93A}"/>
              </a:ext>
            </a:extLst>
          </p:cNvPr>
          <p:cNvSpPr/>
          <p:nvPr/>
        </p:nvSpPr>
        <p:spPr>
          <a:xfrm>
            <a:off x="576674" y="1995244"/>
            <a:ext cx="818794" cy="38959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배출량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9DF0512-969F-48E8-B419-F5D66C56A294}"/>
              </a:ext>
            </a:extLst>
          </p:cNvPr>
          <p:cNvSpPr/>
          <p:nvPr/>
        </p:nvSpPr>
        <p:spPr>
          <a:xfrm>
            <a:off x="4343444" y="2019171"/>
            <a:ext cx="818794" cy="389596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흡수량</a:t>
            </a:r>
            <a:endParaRPr lang="ko-KR" altLang="en-US" sz="15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4913C82-7F31-8C46-A7F8-B071D5E3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972" y="2491375"/>
            <a:ext cx="1001562" cy="114141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BB081D5-3DCA-544F-8047-BDED37B870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00" y="2441293"/>
            <a:ext cx="1231883" cy="1231883"/>
          </a:xfrm>
          <a:prstGeom prst="rect">
            <a:avLst/>
          </a:prstGeom>
        </p:spPr>
      </p:pic>
      <p:sp>
        <p:nvSpPr>
          <p:cNvPr id="87" name="모서리가 둥근 직사각형 86">
            <a:extLst>
              <a:ext uri="{FF2B5EF4-FFF2-40B4-BE49-F238E27FC236}">
                <a16:creationId xmlns:a16="http://schemas.microsoft.com/office/drawing/2014/main" id="{E5264896-D029-1047-8F52-1B153CD1C261}"/>
              </a:ext>
            </a:extLst>
          </p:cNvPr>
          <p:cNvSpPr/>
          <p:nvPr/>
        </p:nvSpPr>
        <p:spPr>
          <a:xfrm>
            <a:off x="5820056" y="1239065"/>
            <a:ext cx="6109782" cy="1944790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ㅊ</a:t>
            </a:r>
          </a:p>
        </p:txBody>
      </p:sp>
    </p:spTree>
    <p:extLst>
      <p:ext uri="{BB962C8B-B14F-4D97-AF65-F5344CB8AC3E}">
        <p14:creationId xmlns:p14="http://schemas.microsoft.com/office/powerpoint/2010/main" val="954396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 문헌 및 사용 데이터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50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23D75B3-D7B0-4407-B431-3A393B46422C}"/>
              </a:ext>
            </a:extLst>
          </p:cNvPr>
          <p:cNvGrpSpPr/>
          <p:nvPr/>
        </p:nvGrpSpPr>
        <p:grpSpPr>
          <a:xfrm>
            <a:off x="306592" y="1073065"/>
            <a:ext cx="1247525" cy="400110"/>
            <a:chOff x="530709" y="1180508"/>
            <a:chExt cx="1247525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E105E3-F766-476F-99AF-3015EA1BDE3C}"/>
                </a:ext>
              </a:extLst>
            </p:cNvPr>
            <p:cNvSpPr txBox="1"/>
            <p:nvPr/>
          </p:nvSpPr>
          <p:spPr>
            <a:xfrm>
              <a:off x="622148" y="1180508"/>
              <a:ext cx="11560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참고 문헌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CA9F2D6-5910-4D7B-83AD-EA5CC15179AE}"/>
                </a:ext>
              </a:extLst>
            </p:cNvPr>
            <p:cNvSpPr/>
            <p:nvPr/>
          </p:nvSpPr>
          <p:spPr>
            <a:xfrm>
              <a:off x="530709" y="1199853"/>
              <a:ext cx="82474" cy="3255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28D9C2-6D9F-4979-B4BA-AA881D1A6280}"/>
              </a:ext>
            </a:extLst>
          </p:cNvPr>
          <p:cNvSpPr/>
          <p:nvPr/>
        </p:nvSpPr>
        <p:spPr>
          <a:xfrm>
            <a:off x="164294" y="1695483"/>
            <a:ext cx="1192959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손흥구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김명현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손정웅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박선욱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"[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특집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4]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 자료를 활용한 지연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·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결항 예측 분석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월간교통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(2019): 25-29.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[2]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김명현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박선욱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배지헌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지연결항 분석 및 관리 체계 개선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기본연구보고서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(2020): 1-185. 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[3]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김휘양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윤지성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송하영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백호종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“항공사 운항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정시성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산정기준에 관한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출발지연을 중심으로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.”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(2019): 1-12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[4]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Bazargan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en-US" altLang="ko-KR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Massoud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Airline operations and scheduling. Routledge, 2016.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[5]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조준행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항공부문 온실가스 감축 국가이행계획 수립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[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국립중앙도서관 연계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]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국토교통부 발간자료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(2012): 0-0.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[6]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김민정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안미진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항공교통 부문 온실가스배출규모 추정 및 관리방안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한국교통연구원 연구총서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6 (2008): 2008.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[7]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구세주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국제항공 온실가스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감축･관리체계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도입을 위한 향후 과제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2020.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[8]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김진후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지속가능한 저탄소 녹색공항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(Green Airport)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운영방안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한국교통연구원 기본연구보고서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(2009): 1-218.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[9]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최성원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항공수요에 따른 항공부문 온실가스 예측에 관한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18.3 (2011): 19-33.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[10]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조윤경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기종별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탄소배출량 측정 및 그에 따른 사회적 비용의항공 요금화 효과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2010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[11]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주희진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황호연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임동욱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"AEIC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프로그램을 사용한 국내 공항 항공 온실가스 배출량 산정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한국항행학회논문지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20.4 (2016): 275-284.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[12]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주희진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공항 온실가스 배출량 산정 및 저감효과 분석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2016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[13]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최영은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양봄이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제주국제공항의 항공기 지연요인 분석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대한교통학회지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39.2 (2021): 137-148.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[14]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김준혁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서영성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 지상이동시간 예측 연구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(2020): 35-49.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[15]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김예린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et al.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빅데이터를 활용한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다구간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多區間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 경로 최적화 시스템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대한산업공학회지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44.2 (2018): 92-101.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[16]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박진서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김제철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and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최성원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"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항공분야 온실가스 배출량 산정방법 정립을 위한 정책적 제언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."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교통연구 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17.3 (2010): 13-25.</a:t>
            </a:r>
          </a:p>
          <a:p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[17]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송기한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한익현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최솔샘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2021 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항공운송산업전망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2021.</a:t>
            </a:r>
          </a:p>
        </p:txBody>
      </p:sp>
    </p:spTree>
    <p:extLst>
      <p:ext uri="{BB962C8B-B14F-4D97-AF65-F5344CB8AC3E}">
        <p14:creationId xmlns:p14="http://schemas.microsoft.com/office/powerpoint/2010/main" val="2688376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3727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참고 문헌 및 사용 데이터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428904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51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E4782C7-D9DE-42EB-80B1-BAA7F933CF18}"/>
              </a:ext>
            </a:extLst>
          </p:cNvPr>
          <p:cNvGrpSpPr/>
          <p:nvPr/>
        </p:nvGrpSpPr>
        <p:grpSpPr>
          <a:xfrm>
            <a:off x="286714" y="1117884"/>
            <a:ext cx="1471945" cy="400110"/>
            <a:chOff x="530709" y="1180508"/>
            <a:chExt cx="147194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583147F-3A8A-49AF-8284-2089F16D55D1}"/>
                </a:ext>
              </a:extLst>
            </p:cNvPr>
            <p:cNvSpPr txBox="1"/>
            <p:nvPr/>
          </p:nvSpPr>
          <p:spPr>
            <a:xfrm>
              <a:off x="622148" y="1180508"/>
              <a:ext cx="13805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사용 데이터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7ACA78-D532-4EAA-8FBD-4F8C5DB6C996}"/>
                </a:ext>
              </a:extLst>
            </p:cNvPr>
            <p:cNvSpPr/>
            <p:nvPr/>
          </p:nvSpPr>
          <p:spPr>
            <a:xfrm>
              <a:off x="530709" y="1199853"/>
              <a:ext cx="82474" cy="3255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5C056D4-8D5F-41EE-8E25-B8EE7D5A5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217952"/>
              </p:ext>
            </p:extLst>
          </p:nvPr>
        </p:nvGraphicFramePr>
        <p:xfrm>
          <a:off x="398030" y="1640543"/>
          <a:ext cx="11456514" cy="40995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717">
                  <a:extLst>
                    <a:ext uri="{9D8B030D-6E8A-4147-A177-3AD203B41FA5}">
                      <a16:colId xmlns:a16="http://schemas.microsoft.com/office/drawing/2014/main" val="1003146931"/>
                    </a:ext>
                  </a:extLst>
                </a:gridCol>
                <a:gridCol w="1524559">
                  <a:extLst>
                    <a:ext uri="{9D8B030D-6E8A-4147-A177-3AD203B41FA5}">
                      <a16:colId xmlns:a16="http://schemas.microsoft.com/office/drawing/2014/main" val="3922142296"/>
                    </a:ext>
                  </a:extLst>
                </a:gridCol>
                <a:gridCol w="4110663">
                  <a:extLst>
                    <a:ext uri="{9D8B030D-6E8A-4147-A177-3AD203B41FA5}">
                      <a16:colId xmlns:a16="http://schemas.microsoft.com/office/drawing/2014/main" val="1088033465"/>
                    </a:ext>
                  </a:extLst>
                </a:gridCol>
                <a:gridCol w="2808575">
                  <a:extLst>
                    <a:ext uri="{9D8B030D-6E8A-4147-A177-3AD203B41FA5}">
                      <a16:colId xmlns:a16="http://schemas.microsoft.com/office/drawing/2014/main" val="1540627393"/>
                    </a:ext>
                  </a:extLst>
                </a:gridCol>
              </a:tblGrid>
              <a:tr h="3495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데이터명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기간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활용목적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3730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공항별운항통계</a:t>
                      </a:r>
                      <a:endParaRPr lang="ko-KR" altLang="en-US" sz="16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2011 - 2020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운항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편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명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),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화물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(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톤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)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011719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지연통계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– 2020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공항별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지연사유에 따른 통계량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3844403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한국공항공사 공항 온실가스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2011 - 2020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제외 연도별 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SCOPE1, 2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6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7643332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공항 온실가스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2009 – 2020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연도별 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SCOPE1, 2, 3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인천국제공항공사 그린리포트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32498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 출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도착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2007 – 2021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운항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지연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항공정보포털시스템</a:t>
                      </a:r>
                      <a:endParaRPr lang="ko-KR" altLang="en-US" sz="14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5644245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비정상운항현황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2007 – 2021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지연사유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항공정보포털시스템</a:t>
                      </a:r>
                      <a:endParaRPr lang="ko-KR" altLang="en-US" sz="16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6543103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항공기상정보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2019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기상 지연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항공기상청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9580371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 주차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2021.8.16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주차장별 시간에 따른 증감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공공데이터포털</a:t>
                      </a:r>
                      <a:endParaRPr lang="ko-KR" altLang="en-US" sz="16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4514557"/>
                  </a:ext>
                </a:extLst>
              </a:tr>
              <a:tr h="6038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서울시 지하철 </a:t>
                      </a: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호선별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역별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</a:t>
                      </a:r>
                      <a:endParaRPr lang="en-US" altLang="ko-KR" sz="16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월별 시간대별 </a:t>
                      </a: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승하차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인원정보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 – 2021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 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1, 2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여객터미널의 승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하차 인원 분석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서울 </a:t>
                      </a:r>
                      <a:r>
                        <a:rPr lang="ko-KR" altLang="en-US" sz="1600" b="0" i="0" dirty="0" err="1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열린데이터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3220311"/>
                  </a:ext>
                </a:extLst>
              </a:tr>
              <a:tr h="3495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시간대별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2018 - 2021</a:t>
                      </a:r>
                      <a:endParaRPr lang="ko-KR" altLang="en-US" sz="1200" b="0" i="0" dirty="0"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KoPubWorld돋움체 Medium" panose="000006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제 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1, 2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여객터미널의 운항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, 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여객 출</a:t>
                      </a:r>
                      <a:r>
                        <a:rPr lang="en-US" altLang="ko-KR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/</a:t>
                      </a:r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도착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i="0" dirty="0"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KoPubWorld돋움체 Medium" panose="00000600000000000000" pitchFamily="2" charset="-127"/>
                        </a:rPr>
                        <a:t>인천국제공항공사 항공통계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7676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99505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3442281" y="2745751"/>
            <a:ext cx="53074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1E3EDD-1E95-4DD9-B66C-025B3FC18960}"/>
              </a:ext>
            </a:extLst>
          </p:cNvPr>
          <p:cNvSpPr/>
          <p:nvPr/>
        </p:nvSpPr>
        <p:spPr>
          <a:xfrm>
            <a:off x="0" y="-1"/>
            <a:ext cx="12192000" cy="2454966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8A1CF9D-C856-486F-B051-E0E0A3CE0C2D}"/>
              </a:ext>
            </a:extLst>
          </p:cNvPr>
          <p:cNvSpPr/>
          <p:nvPr/>
        </p:nvSpPr>
        <p:spPr>
          <a:xfrm>
            <a:off x="0" y="4403033"/>
            <a:ext cx="12192000" cy="2454967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5C429F-0DB5-41D7-9D26-69D6165E9294}"/>
              </a:ext>
            </a:extLst>
          </p:cNvPr>
          <p:cNvSpPr txBox="1"/>
          <p:nvPr/>
        </p:nvSpPr>
        <p:spPr>
          <a:xfrm>
            <a:off x="4152504" y="3853747"/>
            <a:ext cx="3886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endParaRPr kumimoji="1" lang="ko-Kore-KR" altLang="en-US" b="1" dirty="0">
              <a:solidFill>
                <a:schemeClr val="bg2">
                  <a:lumMod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43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AD26B0-A775-49E2-A0CA-2A8BC99B8DFD}"/>
              </a:ext>
            </a:extLst>
          </p:cNvPr>
          <p:cNvSpPr/>
          <p:nvPr/>
        </p:nvSpPr>
        <p:spPr>
          <a:xfrm>
            <a:off x="580283" y="1561021"/>
            <a:ext cx="4579424" cy="3938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9101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공항 온실가스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공항에서 발생하는 모든 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tCO2(</a:t>
            </a:r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이산화탄소 톤</a:t>
            </a:r>
            <a:r>
              <a:rPr lang="en-US" altLang="ko-KR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17FDB-4B73-4F44-8A33-B95097DBFF1E}"/>
              </a:ext>
            </a:extLst>
          </p:cNvPr>
          <p:cNvSpPr txBox="1"/>
          <p:nvPr/>
        </p:nvSpPr>
        <p:spPr>
          <a:xfrm>
            <a:off x="1140185" y="1540501"/>
            <a:ext cx="3509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‘SCOPE’</a:t>
            </a:r>
            <a:r>
              <a:rPr lang="ko-KR" altLang="en-US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별 공항 온실가스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0D47E0F-D604-4407-976A-5CEA3C6DD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64" y="1973827"/>
            <a:ext cx="4759802" cy="400518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5F2BA46-BCCA-4BB1-BE09-FD62A9037F75}"/>
              </a:ext>
            </a:extLst>
          </p:cNvPr>
          <p:cNvSpPr/>
          <p:nvPr/>
        </p:nvSpPr>
        <p:spPr>
          <a:xfrm>
            <a:off x="9574305" y="0"/>
            <a:ext cx="2617695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6A0300-8D2F-4ACF-867A-64A5107A38BE}"/>
              </a:ext>
            </a:extLst>
          </p:cNvPr>
          <p:cNvSpPr txBox="1"/>
          <p:nvPr/>
        </p:nvSpPr>
        <p:spPr>
          <a:xfrm>
            <a:off x="580282" y="5972853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r>
              <a:rPr lang="en-US" altLang="ko-KR" sz="11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2021 GREEN REPORT</a:t>
            </a:r>
            <a:endParaRPr lang="ko-KR" altLang="en-US" sz="1100" dirty="0">
              <a:solidFill>
                <a:schemeClr val="accent3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6D6D326-4399-2547-AE44-85C1A7AA03B3}"/>
              </a:ext>
            </a:extLst>
          </p:cNvPr>
          <p:cNvGrpSpPr/>
          <p:nvPr/>
        </p:nvGrpSpPr>
        <p:grpSpPr>
          <a:xfrm>
            <a:off x="5738187" y="1731112"/>
            <a:ext cx="6096000" cy="1157915"/>
            <a:chOff x="5328017" y="1566712"/>
            <a:chExt cx="6096000" cy="11579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4253320-3C89-2A4F-B8CA-084DC7EF2400}"/>
                </a:ext>
              </a:extLst>
            </p:cNvPr>
            <p:cNvSpPr/>
            <p:nvPr/>
          </p:nvSpPr>
          <p:spPr>
            <a:xfrm>
              <a:off x="5328018" y="1566712"/>
              <a:ext cx="1304596" cy="393895"/>
            </a:xfrm>
            <a:prstGeom prst="rect">
              <a:avLst/>
            </a:prstGeom>
            <a:solidFill>
              <a:srgbClr val="F0A0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1</a:t>
              </a:r>
              <a:endPara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D537226-3EC7-3F4E-9D59-36FFB1C88DE5}"/>
                </a:ext>
              </a:extLst>
            </p:cNvPr>
            <p:cNvSpPr/>
            <p:nvPr/>
          </p:nvSpPr>
          <p:spPr>
            <a:xfrm>
              <a:off x="5328017" y="2078296"/>
              <a:ext cx="609600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기업이 소유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통제하는 배출 원에서 발생한 온실가스 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보일러 연료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차량 연료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소각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E1CF44F-D472-134B-9D59-1CDC9315FC9F}"/>
                </a:ext>
              </a:extLst>
            </p:cNvPr>
            <p:cNvSpPr/>
            <p:nvPr/>
          </p:nvSpPr>
          <p:spPr>
            <a:xfrm>
              <a:off x="6632613" y="1623833"/>
              <a:ext cx="193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F0A01C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직접 온실가스 배출</a:t>
              </a:r>
              <a:endParaRPr lang="en-US" altLang="ko-KR" dirty="0">
                <a:solidFill>
                  <a:srgbClr val="F0A01C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7D38BAD-780C-5D4F-85CC-508B51812487}"/>
              </a:ext>
            </a:extLst>
          </p:cNvPr>
          <p:cNvGrpSpPr/>
          <p:nvPr/>
        </p:nvGrpSpPr>
        <p:grpSpPr>
          <a:xfrm>
            <a:off x="5666155" y="3165204"/>
            <a:ext cx="6525845" cy="1132584"/>
            <a:chOff x="5255984" y="2883086"/>
            <a:chExt cx="6525845" cy="113258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7DC552D-6277-7348-821E-82B190BB00AE}"/>
                </a:ext>
              </a:extLst>
            </p:cNvPr>
            <p:cNvSpPr/>
            <p:nvPr/>
          </p:nvSpPr>
          <p:spPr>
            <a:xfrm>
              <a:off x="5328016" y="2883086"/>
              <a:ext cx="1304596" cy="393895"/>
            </a:xfrm>
            <a:prstGeom prst="rect">
              <a:avLst/>
            </a:prstGeom>
            <a:solidFill>
              <a:srgbClr val="4F97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2</a:t>
              </a:r>
              <a:endPara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9063DC0-3D83-A048-95CF-7598C3872A2D}"/>
                </a:ext>
              </a:extLst>
            </p:cNvPr>
            <p:cNvSpPr/>
            <p:nvPr/>
          </p:nvSpPr>
          <p:spPr>
            <a:xfrm>
              <a:off x="5255984" y="3369339"/>
              <a:ext cx="652584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기업이 구입하여 소비한 전기와 스팀 사용으로 인한 온실가스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전력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중온수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D133EE1-608B-5F44-8568-BE54B5E8F87F}"/>
                </a:ext>
              </a:extLst>
            </p:cNvPr>
            <p:cNvSpPr/>
            <p:nvPr/>
          </p:nvSpPr>
          <p:spPr>
            <a:xfrm>
              <a:off x="6659140" y="2959021"/>
              <a:ext cx="193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4F97C9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간접 온실가스 배출</a:t>
              </a:r>
              <a:endParaRPr lang="en-US" altLang="ko-KR" dirty="0">
                <a:solidFill>
                  <a:srgbClr val="4F97C9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FCA07A8-C49C-CB4D-BA6A-A41B6D668C29}"/>
              </a:ext>
            </a:extLst>
          </p:cNvPr>
          <p:cNvGrpSpPr/>
          <p:nvPr/>
        </p:nvGrpSpPr>
        <p:grpSpPr>
          <a:xfrm>
            <a:off x="5738187" y="4623421"/>
            <a:ext cx="6291897" cy="1104394"/>
            <a:chOff x="5255984" y="4186894"/>
            <a:chExt cx="6291897" cy="110439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04536BC-487F-9243-9698-2C29AC9C78D4}"/>
                </a:ext>
              </a:extLst>
            </p:cNvPr>
            <p:cNvSpPr/>
            <p:nvPr/>
          </p:nvSpPr>
          <p:spPr>
            <a:xfrm>
              <a:off x="5255984" y="4186894"/>
              <a:ext cx="1304596" cy="393895"/>
            </a:xfrm>
            <a:prstGeom prst="rect">
              <a:avLst/>
            </a:prstGeom>
            <a:solidFill>
              <a:srgbClr val="10A6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SCOPE </a:t>
              </a:r>
              <a:r>
                <a:rPr kumimoji="1"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endParaRPr kumimoji="1" lang="ko-Kore-KR" altLang="en-US" sz="20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1A88B27-E988-754F-AF8A-1DF30ADB617E}"/>
                </a:ext>
              </a:extLst>
            </p:cNvPr>
            <p:cNvSpPr/>
            <p:nvPr/>
          </p:nvSpPr>
          <p:spPr>
            <a:xfrm>
              <a:off x="5255984" y="4644957"/>
              <a:ext cx="629189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기업이 소유하지 않고 통제하지 않는 시설에서 발생한 온실가스</a:t>
              </a:r>
              <a:endParaRPr lang="en-US" altLang="ko-KR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예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항공기 배출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승객 및 임직원 이동</a:t>
              </a:r>
              <a:r>
                <a:rPr lang="en-US" altLang="ko-KR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</a:t>
              </a:r>
              <a:r>
                <a:rPr lang="ko-KR" altLang="en-US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지상 조업 차량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987301-A618-9649-BA6E-8D4E06E70292}"/>
                </a:ext>
              </a:extLst>
            </p:cNvPr>
            <p:cNvSpPr/>
            <p:nvPr/>
          </p:nvSpPr>
          <p:spPr>
            <a:xfrm>
              <a:off x="6560579" y="4226378"/>
              <a:ext cx="24064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>
                  <a:solidFill>
                    <a:srgbClr val="10A678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기타 간접 온실가스 배출</a:t>
              </a:r>
              <a:endParaRPr lang="ko-Kore-KR" altLang="en-US" dirty="0">
                <a:solidFill>
                  <a:srgbClr val="10A678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  <p:sp>
        <p:nvSpPr>
          <p:cNvPr id="28" name="모서리가 둥근 직사각형 86">
            <a:extLst>
              <a:ext uri="{FF2B5EF4-FFF2-40B4-BE49-F238E27FC236}">
                <a16:creationId xmlns:a16="http://schemas.microsoft.com/office/drawing/2014/main" id="{423E95A5-C222-4BFC-9838-AC99BA1E5A44}"/>
              </a:ext>
            </a:extLst>
          </p:cNvPr>
          <p:cNvSpPr/>
          <p:nvPr/>
        </p:nvSpPr>
        <p:spPr>
          <a:xfrm>
            <a:off x="5501934" y="1520341"/>
            <a:ext cx="6434961" cy="4452512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ㅊ</a:t>
            </a:r>
          </a:p>
        </p:txBody>
      </p:sp>
    </p:spTree>
    <p:extLst>
      <p:ext uri="{BB962C8B-B14F-4D97-AF65-F5344CB8AC3E}">
        <p14:creationId xmlns:p14="http://schemas.microsoft.com/office/powerpoint/2010/main" val="2717260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5707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비행 지연 시간으로 인한 항공 온실가스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2699B1-4A31-4BE4-915A-09496E2C50EE}"/>
              </a:ext>
            </a:extLst>
          </p:cNvPr>
          <p:cNvSpPr/>
          <p:nvPr/>
        </p:nvSpPr>
        <p:spPr>
          <a:xfrm>
            <a:off x="9574305" y="0"/>
            <a:ext cx="2617695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E5D718-2B47-42F6-8F16-F145F8ED0A88}"/>
              </a:ext>
            </a:extLst>
          </p:cNvPr>
          <p:cNvSpPr txBox="1"/>
          <p:nvPr/>
        </p:nvSpPr>
        <p:spPr>
          <a:xfrm>
            <a:off x="6916969" y="6532014"/>
            <a:ext cx="2499913" cy="246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출처 </a:t>
            </a:r>
            <a:r>
              <a:rPr lang="en-US" altLang="ko-KR" sz="10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| </a:t>
            </a:r>
            <a:r>
              <a:rPr lang="ko-KR" altLang="en-US" sz="1000" dirty="0">
                <a:solidFill>
                  <a:schemeClr val="accent3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국토 교통부 온실가스 감축 홍보 영상</a:t>
            </a: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8CDDCB30-0C21-5E42-917F-13ABE2481B16}"/>
              </a:ext>
            </a:extLst>
          </p:cNvPr>
          <p:cNvGrpSpPr/>
          <p:nvPr/>
        </p:nvGrpSpPr>
        <p:grpSpPr>
          <a:xfrm>
            <a:off x="6401710" y="1109925"/>
            <a:ext cx="5172992" cy="5294442"/>
            <a:chOff x="670481" y="1244286"/>
            <a:chExt cx="5172992" cy="5294442"/>
          </a:xfrm>
        </p:grpSpPr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0E00B7E2-9BB5-9949-B64F-F2F5499F0AFC}"/>
                </a:ext>
              </a:extLst>
            </p:cNvPr>
            <p:cNvSpPr/>
            <p:nvPr/>
          </p:nvSpPr>
          <p:spPr>
            <a:xfrm>
              <a:off x="2454893" y="5919641"/>
              <a:ext cx="2690498" cy="379828"/>
            </a:xfrm>
            <a:prstGeom prst="rect">
              <a:avLst/>
            </a:prstGeom>
            <a:solidFill>
              <a:schemeClr val="accent4">
                <a:lumMod val="40000"/>
                <a:lumOff val="60000"/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2D71D35-8E0E-4525-8F09-2552CAD04906}"/>
                </a:ext>
              </a:extLst>
            </p:cNvPr>
            <p:cNvSpPr/>
            <p:nvPr/>
          </p:nvSpPr>
          <p:spPr>
            <a:xfrm>
              <a:off x="670481" y="1244286"/>
              <a:ext cx="4965895" cy="44884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8E105E3-F766-476F-99AF-3015EA1BDE3C}"/>
                </a:ext>
              </a:extLst>
            </p:cNvPr>
            <p:cNvSpPr txBox="1"/>
            <p:nvPr/>
          </p:nvSpPr>
          <p:spPr>
            <a:xfrm>
              <a:off x="1111843" y="1269846"/>
              <a:ext cx="4083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지연이 항공 온실가스에 영향을</a:t>
              </a:r>
              <a:r>
                <a:rPr lang="en-US" altLang="ko-KR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?</a:t>
              </a:r>
              <a:endParaRPr lang="ko-KR" altLang="en-US" sz="2400" b="1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A02F88-BC12-C845-8AB6-5F4BE2FEF6A6}"/>
                </a:ext>
              </a:extLst>
            </p:cNvPr>
            <p:cNvSpPr txBox="1"/>
            <p:nvPr/>
          </p:nvSpPr>
          <p:spPr>
            <a:xfrm>
              <a:off x="2418751" y="5791994"/>
              <a:ext cx="26904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서울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-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부산 왕복 운행 </a:t>
              </a:r>
              <a:endPara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pPr algn="ctr"/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6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억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3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천 </a:t>
              </a:r>
              <a:r>
                <a:rPr kumimoji="1" lang="en-US" altLang="ko-KR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4</a:t>
              </a:r>
              <a:r>
                <a:rPr kumimoji="1" lang="ko-KR" altLang="en-US" sz="20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백 회</a:t>
              </a:r>
              <a:endParaRPr kumimoji="1" lang="en-US" altLang="ko-KR" sz="2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A47ECF4A-0F8E-584D-8084-D8AD43B63D62}"/>
                </a:ext>
              </a:extLst>
            </p:cNvPr>
            <p:cNvGrpSpPr/>
            <p:nvPr/>
          </p:nvGrpSpPr>
          <p:grpSpPr>
            <a:xfrm>
              <a:off x="1022882" y="4290685"/>
              <a:ext cx="1464250" cy="1425669"/>
              <a:chOff x="712566" y="4252839"/>
              <a:chExt cx="1464250" cy="1425669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546B55-FC86-A848-B356-7173EDB0E325}"/>
                  </a:ext>
                </a:extLst>
              </p:cNvPr>
              <p:cNvSpPr txBox="1"/>
              <p:nvPr/>
            </p:nvSpPr>
            <p:spPr>
              <a:xfrm>
                <a:off x="712566" y="4970622"/>
                <a:ext cx="14642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약 </a:t>
                </a: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100</a:t>
                </a:r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톤 </a:t>
                </a:r>
                <a:endParaRPr kumimoji="1"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endParaRPr kumimoji="1" lang="ko-Kore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id="{9E6BDBAB-9FAA-8F48-9D13-3BA45C9EB5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26"/>
              <a:stretch/>
            </p:blipFill>
            <p:spPr>
              <a:xfrm>
                <a:off x="977617" y="4252839"/>
                <a:ext cx="879655" cy="707886"/>
              </a:xfrm>
              <a:prstGeom prst="rect">
                <a:avLst/>
              </a:prstGeom>
              <a:noFill/>
            </p:spPr>
          </p:pic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88167F4-1E38-324F-AA12-EBF1AB512946}"/>
                </a:ext>
              </a:extLst>
            </p:cNvPr>
            <p:cNvGrpSpPr/>
            <p:nvPr/>
          </p:nvGrpSpPr>
          <p:grpSpPr>
            <a:xfrm>
              <a:off x="807361" y="1676155"/>
              <a:ext cx="1897431" cy="1622577"/>
              <a:chOff x="473716" y="1608948"/>
              <a:chExt cx="1897431" cy="1622577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2E7F6819-4169-6341-9759-BBEBA8588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7883" y="1608948"/>
                <a:ext cx="825726" cy="9000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D1147D-274D-EF4D-BFB2-254D1CB963AE}"/>
                  </a:ext>
                </a:extLst>
              </p:cNvPr>
              <p:cNvSpPr txBox="1"/>
              <p:nvPr/>
            </p:nvSpPr>
            <p:spPr>
              <a:xfrm>
                <a:off x="473716" y="2254334"/>
                <a:ext cx="1897431" cy="977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</a:t>
                </a:r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대</a:t>
                </a: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X 1min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6B3B241C-613B-4046-AF02-6BF1DED6205F}"/>
                </a:ext>
              </a:extLst>
            </p:cNvPr>
            <p:cNvGrpSpPr/>
            <p:nvPr/>
          </p:nvGrpSpPr>
          <p:grpSpPr>
            <a:xfrm>
              <a:off x="2841421" y="1669794"/>
              <a:ext cx="3002052" cy="1681980"/>
              <a:chOff x="2770948" y="1661725"/>
              <a:chExt cx="3002052" cy="168198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BE9C6B-1665-8D4F-934C-F33A0C4BE83C}"/>
                  </a:ext>
                </a:extLst>
              </p:cNvPr>
              <p:cNvSpPr txBox="1"/>
              <p:nvPr/>
            </p:nvSpPr>
            <p:spPr>
              <a:xfrm>
                <a:off x="2770948" y="2366514"/>
                <a:ext cx="3002052" cy="977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100,000</a:t>
                </a:r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대</a:t>
                </a: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X</a:t>
                </a:r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1min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EDBB465D-C84F-2248-8FB7-B7A06EBE01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211" y="1661725"/>
                <a:ext cx="825726" cy="900000"/>
              </a:xfrm>
              <a:prstGeom prst="rect">
                <a:avLst/>
              </a:prstGeom>
            </p:spPr>
          </p:pic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5869C62-D67E-F843-BE68-AEBF53A3F06F}"/>
                </a:ext>
              </a:extLst>
            </p:cNvPr>
            <p:cNvGrpSpPr/>
            <p:nvPr/>
          </p:nvGrpSpPr>
          <p:grpSpPr>
            <a:xfrm>
              <a:off x="3531242" y="4305057"/>
              <a:ext cx="1617760" cy="1378498"/>
              <a:chOff x="3398968" y="4254844"/>
              <a:chExt cx="1617760" cy="137849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A652786-4EFF-1440-9CE0-0D64E0B4C078}"/>
                  </a:ext>
                </a:extLst>
              </p:cNvPr>
              <p:cNvSpPr txBox="1"/>
              <p:nvPr/>
            </p:nvSpPr>
            <p:spPr>
              <a:xfrm>
                <a:off x="3398968" y="4925456"/>
                <a:ext cx="16177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약 </a:t>
                </a:r>
                <a:r>
                  <a:rPr kumimoji="1" lang="en-US" altLang="ko-KR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1</a:t>
                </a:r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천 만 톤</a:t>
                </a:r>
                <a:endParaRPr kumimoji="1"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  <a:p>
                <a:pPr algn="ctr"/>
                <a:r>
                  <a:rPr kumimoji="1" lang="ko-KR" altLang="en-US" sz="2000" b="1" dirty="0">
                    <a:latin typeface="KoPubWorld돋움체 Medium" panose="00000600000000000000" pitchFamily="2" charset="-127"/>
                    <a:ea typeface="KoPubWorld돋움체 Medium" panose="00000600000000000000" pitchFamily="2" charset="-127"/>
                    <a:cs typeface="KoPubWorld돋움체 Medium" panose="00000600000000000000" pitchFamily="2" charset="-127"/>
                  </a:rPr>
                  <a:t> </a:t>
                </a:r>
                <a:endParaRPr kumimoji="1" lang="ko-Kore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id="{60B5E9C4-D9E8-A44F-A821-13E9D8BE39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9526"/>
              <a:stretch/>
            </p:blipFill>
            <p:spPr>
              <a:xfrm>
                <a:off x="3726972" y="4254844"/>
                <a:ext cx="879655" cy="707886"/>
              </a:xfrm>
              <a:prstGeom prst="rect">
                <a:avLst/>
              </a:prstGeom>
              <a:noFill/>
            </p:spPr>
          </p:pic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52ACE8BF-4C57-0F46-B71F-6212CCD23AB1}"/>
                </a:ext>
              </a:extLst>
            </p:cNvPr>
            <p:cNvGrpSpPr/>
            <p:nvPr/>
          </p:nvGrpSpPr>
          <p:grpSpPr>
            <a:xfrm rot="5400000">
              <a:off x="1449814" y="3530510"/>
              <a:ext cx="612524" cy="382284"/>
              <a:chOff x="1617785" y="3454046"/>
              <a:chExt cx="612524" cy="382284"/>
            </a:xfrm>
          </p:grpSpPr>
          <p:sp>
            <p:nvSpPr>
              <p:cNvPr id="49" name="갈매기형 수장[C] 48">
                <a:extLst>
                  <a:ext uri="{FF2B5EF4-FFF2-40B4-BE49-F238E27FC236}">
                    <a16:creationId xmlns:a16="http://schemas.microsoft.com/office/drawing/2014/main" id="{00607DEC-B9D4-F44F-BB95-2B26C519E439}"/>
                  </a:ext>
                </a:extLst>
              </p:cNvPr>
              <p:cNvSpPr/>
              <p:nvPr/>
            </p:nvSpPr>
            <p:spPr>
              <a:xfrm>
                <a:off x="1617785" y="3456183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0" name="갈매기형 수장[C] 49">
                <a:extLst>
                  <a:ext uri="{FF2B5EF4-FFF2-40B4-BE49-F238E27FC236}">
                    <a16:creationId xmlns:a16="http://schemas.microsoft.com/office/drawing/2014/main" id="{F8AB029A-0BE7-F541-8E52-8BB4B40F1CB8}"/>
                  </a:ext>
                </a:extLst>
              </p:cNvPr>
              <p:cNvSpPr/>
              <p:nvPr/>
            </p:nvSpPr>
            <p:spPr>
              <a:xfrm>
                <a:off x="1797101" y="3454047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1" name="갈매기형 수장[C] 50">
                <a:extLst>
                  <a:ext uri="{FF2B5EF4-FFF2-40B4-BE49-F238E27FC236}">
                    <a16:creationId xmlns:a16="http://schemas.microsoft.com/office/drawing/2014/main" id="{7E247C9A-9071-834B-B31E-F374EEE1542F}"/>
                  </a:ext>
                </a:extLst>
              </p:cNvPr>
              <p:cNvSpPr/>
              <p:nvPr/>
            </p:nvSpPr>
            <p:spPr>
              <a:xfrm>
                <a:off x="1976754" y="3454046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B20E4CE0-72F2-A542-91D8-A2D4BAC9F6E1}"/>
                </a:ext>
              </a:extLst>
            </p:cNvPr>
            <p:cNvGrpSpPr/>
            <p:nvPr/>
          </p:nvGrpSpPr>
          <p:grpSpPr>
            <a:xfrm rot="5400000">
              <a:off x="3980232" y="3568628"/>
              <a:ext cx="612524" cy="382284"/>
              <a:chOff x="1617785" y="3454046"/>
              <a:chExt cx="612524" cy="382284"/>
            </a:xfrm>
          </p:grpSpPr>
          <p:sp>
            <p:nvSpPr>
              <p:cNvPr id="54" name="갈매기형 수장[C] 53">
                <a:extLst>
                  <a:ext uri="{FF2B5EF4-FFF2-40B4-BE49-F238E27FC236}">
                    <a16:creationId xmlns:a16="http://schemas.microsoft.com/office/drawing/2014/main" id="{0EAB3F8E-AB27-D642-9FF4-58BC38E5FE45}"/>
                  </a:ext>
                </a:extLst>
              </p:cNvPr>
              <p:cNvSpPr/>
              <p:nvPr/>
            </p:nvSpPr>
            <p:spPr>
              <a:xfrm>
                <a:off x="1617785" y="3456183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5" name="갈매기형 수장[C] 54">
                <a:extLst>
                  <a:ext uri="{FF2B5EF4-FFF2-40B4-BE49-F238E27FC236}">
                    <a16:creationId xmlns:a16="http://schemas.microsoft.com/office/drawing/2014/main" id="{DBAF33DA-D8E9-8248-A063-8F59326FD6CD}"/>
                  </a:ext>
                </a:extLst>
              </p:cNvPr>
              <p:cNvSpPr/>
              <p:nvPr/>
            </p:nvSpPr>
            <p:spPr>
              <a:xfrm>
                <a:off x="1797101" y="3454047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  <p:sp>
            <p:nvSpPr>
              <p:cNvPr id="56" name="갈매기형 수장[C] 55">
                <a:extLst>
                  <a:ext uri="{FF2B5EF4-FFF2-40B4-BE49-F238E27FC236}">
                    <a16:creationId xmlns:a16="http://schemas.microsoft.com/office/drawing/2014/main" id="{76CDED96-F8D1-424C-A003-DFCEE62544A0}"/>
                  </a:ext>
                </a:extLst>
              </p:cNvPr>
              <p:cNvSpPr/>
              <p:nvPr/>
            </p:nvSpPr>
            <p:spPr>
              <a:xfrm>
                <a:off x="1976754" y="3454046"/>
                <a:ext cx="253555" cy="380147"/>
              </a:xfrm>
              <a:prstGeom prst="chevron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>
                  <a:solidFill>
                    <a:schemeClr val="tx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endParaRPr>
              </a:p>
            </p:txBody>
          </p:sp>
        </p:grp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3E72699B-F92D-A24A-97F7-E132CD737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1769" y="5593243"/>
              <a:ext cx="945485" cy="945485"/>
            </a:xfrm>
            <a:prstGeom prst="rect">
              <a:avLst/>
            </a:prstGeom>
          </p:spPr>
        </p:pic>
        <p:cxnSp>
          <p:nvCxnSpPr>
            <p:cNvPr id="66" name="직선 연결선[R] 65">
              <a:extLst>
                <a:ext uri="{FF2B5EF4-FFF2-40B4-BE49-F238E27FC236}">
                  <a16:creationId xmlns:a16="http://schemas.microsoft.com/office/drawing/2014/main" id="{E237417E-5537-104C-8F45-DB62452AA00C}"/>
                </a:ext>
              </a:extLst>
            </p:cNvPr>
            <p:cNvCxnSpPr>
              <a:cxnSpLocks/>
            </p:cNvCxnSpPr>
            <p:nvPr/>
          </p:nvCxnSpPr>
          <p:spPr>
            <a:xfrm>
              <a:off x="3082037" y="1917070"/>
              <a:ext cx="0" cy="3412542"/>
            </a:xfrm>
            <a:prstGeom prst="line">
              <a:avLst/>
            </a:prstGeom>
            <a:ln w="476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8E6AFFBA-50CC-F444-AE07-C51587143DFB}"/>
              </a:ext>
            </a:extLst>
          </p:cNvPr>
          <p:cNvGrpSpPr/>
          <p:nvPr/>
        </p:nvGrpSpPr>
        <p:grpSpPr>
          <a:xfrm>
            <a:off x="925015" y="1109925"/>
            <a:ext cx="5300229" cy="4064135"/>
            <a:chOff x="6436022" y="1246756"/>
            <a:chExt cx="5300229" cy="406413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56B976-D200-EA43-B59E-1B90D75B046A}"/>
                </a:ext>
              </a:extLst>
            </p:cNvPr>
            <p:cNvSpPr txBox="1"/>
            <p:nvPr/>
          </p:nvSpPr>
          <p:spPr>
            <a:xfrm>
              <a:off x="6485011" y="2398904"/>
              <a:ext cx="1164100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A/C </a:t>
              </a:r>
              <a:r>
                <a:rPr lang="ko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접속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F0D3AB5-899F-BF4C-9628-22292A350FF2}"/>
                </a:ext>
              </a:extLst>
            </p:cNvPr>
            <p:cNvSpPr txBox="1"/>
            <p:nvPr/>
          </p:nvSpPr>
          <p:spPr>
            <a:xfrm>
              <a:off x="6483831" y="3230725"/>
              <a:ext cx="1160895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A/C </a:t>
              </a:r>
              <a:r>
                <a:rPr lang="ko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정비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CC3FA9-A4CA-8D43-AB6E-0D0D0F3BC901}"/>
                </a:ext>
              </a:extLst>
            </p:cNvPr>
            <p:cNvSpPr txBox="1"/>
            <p:nvPr/>
          </p:nvSpPr>
          <p:spPr>
            <a:xfrm>
              <a:off x="6495079" y="4062546"/>
              <a:ext cx="1157689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7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여객 처리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ADBFBE1-7282-5D41-9EDD-A0634B398F78}"/>
                </a:ext>
              </a:extLst>
            </p:cNvPr>
            <p:cNvSpPr txBox="1"/>
            <p:nvPr/>
          </p:nvSpPr>
          <p:spPr>
            <a:xfrm>
              <a:off x="6495079" y="4818449"/>
              <a:ext cx="633507" cy="40011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7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기상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52AD098-8FE6-4D4E-A2C7-856969F3D222}"/>
                </a:ext>
              </a:extLst>
            </p:cNvPr>
            <p:cNvSpPr txBox="1"/>
            <p:nvPr/>
          </p:nvSpPr>
          <p:spPr>
            <a:xfrm>
              <a:off x="7877292" y="2338136"/>
              <a:ext cx="352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전편 항공기의 지연으로 인해 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연쇄적으로 지연이 발생하는 상황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0859AE-EAE0-B94F-A902-50852F32A6AD}"/>
                </a:ext>
              </a:extLst>
            </p:cNvPr>
            <p:cNvSpPr txBox="1"/>
            <p:nvPr/>
          </p:nvSpPr>
          <p:spPr>
            <a:xfrm>
              <a:off x="7877292" y="3196115"/>
              <a:ext cx="38589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갑작스러운 항공기의 고장 및 점검으로 인해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지연되는 상황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86670D-29B3-1449-8E7A-DEBDDCF17735}"/>
                </a:ext>
              </a:extLst>
            </p:cNvPr>
            <p:cNvSpPr txBox="1"/>
            <p:nvPr/>
          </p:nvSpPr>
          <p:spPr>
            <a:xfrm>
              <a:off x="7877292" y="3996873"/>
              <a:ext cx="35289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주로 승객의 지각으로 인해 </a:t>
              </a:r>
              <a:endPara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항공기가 출발하지 못하는 상황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AD7233F-3174-5C4F-9B02-7F5C19833B50}"/>
                </a:ext>
              </a:extLst>
            </p:cNvPr>
            <p:cNvSpPr txBox="1"/>
            <p:nvPr/>
          </p:nvSpPr>
          <p:spPr>
            <a:xfrm>
              <a:off x="7877292" y="4726116"/>
              <a:ext cx="36977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시정</a:t>
              </a:r>
              <a:r>
                <a:rPr lang="en-US" altLang="ko-KR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, 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최저 </a:t>
              </a:r>
              <a:r>
                <a:rPr lang="ko-KR" altLang="en-US" sz="1600" dirty="0" err="1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운고</a:t>
              </a:r>
              <a:r>
                <a:rPr lang="ko-KR" altLang="en-US" sz="1600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와 같은 기상요인으로 인해 지연이 발생하는 상황</a:t>
              </a: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AD5B568D-C652-5648-96A2-829DC2C67087}"/>
                </a:ext>
              </a:extLst>
            </p:cNvPr>
            <p:cNvSpPr/>
            <p:nvPr/>
          </p:nvSpPr>
          <p:spPr>
            <a:xfrm>
              <a:off x="6436022" y="1246756"/>
              <a:ext cx="4965895" cy="44884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7873DB9-DDA7-5D40-A102-7E13C9FE2684}"/>
                </a:ext>
              </a:extLst>
            </p:cNvPr>
            <p:cNvSpPr txBox="1"/>
            <p:nvPr/>
          </p:nvSpPr>
          <p:spPr>
            <a:xfrm>
              <a:off x="7720491" y="1269846"/>
              <a:ext cx="25955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항공 지연 주요 요인</a:t>
              </a:r>
            </a:p>
          </p:txBody>
        </p:sp>
      </p:grpSp>
      <p:sp>
        <p:nvSpPr>
          <p:cNvPr id="72" name="슬라이드 번호 개체 틀 2">
            <a:extLst>
              <a:ext uri="{FF2B5EF4-FFF2-40B4-BE49-F238E27FC236}">
                <a16:creationId xmlns:a16="http://schemas.microsoft.com/office/drawing/2014/main" id="{DD795706-37F7-6D4B-8167-9AE76784B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7685" y="6407606"/>
            <a:ext cx="2743200" cy="365125"/>
          </a:xfrm>
        </p:spPr>
        <p:txBody>
          <a:bodyPr/>
          <a:lstStyle/>
          <a:p>
            <a:fld id="{78B8B4A5-9D8E-4EA5-A900-8949514E481A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61" name="모서리가 둥근 직사각형 86">
            <a:extLst>
              <a:ext uri="{FF2B5EF4-FFF2-40B4-BE49-F238E27FC236}">
                <a16:creationId xmlns:a16="http://schemas.microsoft.com/office/drawing/2014/main" id="{458B2F6E-FDD9-4713-A4FE-9FCBAAC39E3A}"/>
              </a:ext>
            </a:extLst>
          </p:cNvPr>
          <p:cNvSpPr/>
          <p:nvPr/>
        </p:nvSpPr>
        <p:spPr>
          <a:xfrm>
            <a:off x="711292" y="1969466"/>
            <a:ext cx="5447914" cy="3489416"/>
          </a:xfrm>
          <a:prstGeom prst="roundRect">
            <a:avLst>
              <a:gd name="adj" fmla="val 9241"/>
            </a:avLst>
          </a:prstGeom>
          <a:noFill/>
          <a:ln w="19050">
            <a:solidFill>
              <a:srgbClr val="9A9B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ㅊ</a:t>
            </a:r>
          </a:p>
        </p:txBody>
      </p:sp>
    </p:spTree>
    <p:extLst>
      <p:ext uri="{BB962C8B-B14F-4D97-AF65-F5344CB8AC3E}">
        <p14:creationId xmlns:p14="http://schemas.microsoft.com/office/powerpoint/2010/main" val="72860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A8AC35-FBC5-4AD6-AA6D-7AE483D0AA09}"/>
              </a:ext>
            </a:extLst>
          </p:cNvPr>
          <p:cNvSpPr/>
          <p:nvPr/>
        </p:nvSpPr>
        <p:spPr>
          <a:xfrm>
            <a:off x="6806608" y="1566371"/>
            <a:ext cx="2510494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7" name="Picture 3" descr="타맥 도로의 비행기">
            <a:extLst>
              <a:ext uri="{FF2B5EF4-FFF2-40B4-BE49-F238E27FC236}">
                <a16:creationId xmlns:a16="http://schemas.microsoft.com/office/drawing/2014/main" id="{51A28C25-44F3-488D-A7C0-8437D2A40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6886019" y="1985190"/>
            <a:ext cx="2374522" cy="146544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B95852B-1E0C-49C0-A7F7-7ACDD3A1E06B}"/>
              </a:ext>
            </a:extLst>
          </p:cNvPr>
          <p:cNvSpPr/>
          <p:nvPr/>
        </p:nvSpPr>
        <p:spPr>
          <a:xfrm>
            <a:off x="9378166" y="1566371"/>
            <a:ext cx="2510494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33" name="Picture 3" descr="타맥 도로의 비행기">
            <a:extLst>
              <a:ext uri="{FF2B5EF4-FFF2-40B4-BE49-F238E27FC236}">
                <a16:creationId xmlns:a16="http://schemas.microsoft.com/office/drawing/2014/main" id="{C59E806A-18B7-4091-8CE7-5C390138AC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9464395" y="1989715"/>
            <a:ext cx="2327632" cy="2596710"/>
          </a:xfrm>
          <a:prstGeom prst="rect">
            <a:avLst/>
          </a:prstGeom>
        </p:spPr>
      </p:pic>
      <p:pic>
        <p:nvPicPr>
          <p:cNvPr id="134" name="Picture 3" descr="타맥 도로의 비행기">
            <a:extLst>
              <a:ext uri="{FF2B5EF4-FFF2-40B4-BE49-F238E27FC236}">
                <a16:creationId xmlns:a16="http://schemas.microsoft.com/office/drawing/2014/main" id="{9E19A893-6677-4321-BC51-EF86AAE07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6886019" y="3998405"/>
            <a:ext cx="2374522" cy="194623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39149574-50C2-4B55-A6A6-6F14F9E5BD8A}"/>
              </a:ext>
            </a:extLst>
          </p:cNvPr>
          <p:cNvSpPr/>
          <p:nvPr/>
        </p:nvSpPr>
        <p:spPr>
          <a:xfrm>
            <a:off x="299188" y="1566371"/>
            <a:ext cx="3218752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2" name="Picture 3" descr="타맥 도로의 비행기">
            <a:extLst>
              <a:ext uri="{FF2B5EF4-FFF2-40B4-BE49-F238E27FC236}">
                <a16:creationId xmlns:a16="http://schemas.microsoft.com/office/drawing/2014/main" id="{BE26B321-3078-423E-A6F9-A17A6A5524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67884" y="4608600"/>
            <a:ext cx="3072826" cy="1336045"/>
          </a:xfrm>
          <a:prstGeom prst="rect">
            <a:avLst/>
          </a:prstGeom>
        </p:spPr>
      </p:pic>
      <p:pic>
        <p:nvPicPr>
          <p:cNvPr id="113" name="Picture 3" descr="타맥 도로의 비행기">
            <a:extLst>
              <a:ext uri="{FF2B5EF4-FFF2-40B4-BE49-F238E27FC236}">
                <a16:creationId xmlns:a16="http://schemas.microsoft.com/office/drawing/2014/main" id="{D0E29B6B-9B99-4E9A-8C05-2D21E4FA43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72151" y="1985917"/>
            <a:ext cx="3072826" cy="1886473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B3D8020-7CE7-4E2A-930E-2FA0D97FA425}"/>
              </a:ext>
            </a:extLst>
          </p:cNvPr>
          <p:cNvSpPr/>
          <p:nvPr/>
        </p:nvSpPr>
        <p:spPr>
          <a:xfrm>
            <a:off x="3583892" y="1566371"/>
            <a:ext cx="3162070" cy="45539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110" name="Picture 3" descr="타맥 도로의 비행기">
            <a:extLst>
              <a:ext uri="{FF2B5EF4-FFF2-40B4-BE49-F238E27FC236}">
                <a16:creationId xmlns:a16="http://schemas.microsoft.com/office/drawing/2014/main" id="{992B7550-71B0-45B6-999C-ABBD1A65A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7000"/>
          </a:blip>
          <a:srcRect t="4381" r="61838" b="68066"/>
          <a:stretch/>
        </p:blipFill>
        <p:spPr>
          <a:xfrm>
            <a:off x="3697591" y="2553688"/>
            <a:ext cx="2952905" cy="2622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2872D6-E2DD-449C-9891-8B26F3A903AB}"/>
              </a:ext>
            </a:extLst>
          </p:cNvPr>
          <p:cNvSpPr txBox="1"/>
          <p:nvPr/>
        </p:nvSpPr>
        <p:spPr>
          <a:xfrm>
            <a:off x="164294" y="197310"/>
            <a:ext cx="15392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개요</a:t>
            </a:r>
            <a:endParaRPr lang="en-US" altLang="ko-KR" sz="280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DF0454-BB77-43EC-9BA2-83BEF0120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8B4A5-9D8E-4EA5-A900-8949514E481A}" type="slidenum">
              <a:rPr lang="ko-KR" altLang="en-US" smtClean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8</a:t>
            </a:fld>
            <a:endParaRPr lang="ko-KR" altLang="en-US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7FE9AF44-33B5-48BA-B387-42548F436681}"/>
              </a:ext>
            </a:extLst>
          </p:cNvPr>
          <p:cNvSpPr/>
          <p:nvPr/>
        </p:nvSpPr>
        <p:spPr>
          <a:xfrm>
            <a:off x="299188" y="1243207"/>
            <a:ext cx="3218752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전체공항 지연 분석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7863EB-5DC4-49F0-B98A-8FD44E1B30AF}"/>
              </a:ext>
            </a:extLst>
          </p:cNvPr>
          <p:cNvSpPr/>
          <p:nvPr/>
        </p:nvSpPr>
        <p:spPr>
          <a:xfrm>
            <a:off x="9377748" y="1243207"/>
            <a:ext cx="2510494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기상 지연 분석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2C3BC6-2B05-4358-B1B4-271D04434AA8}"/>
              </a:ext>
            </a:extLst>
          </p:cNvPr>
          <p:cNvSpPr/>
          <p:nvPr/>
        </p:nvSpPr>
        <p:spPr>
          <a:xfrm>
            <a:off x="3578586" y="1243207"/>
            <a:ext cx="3166957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지연 분석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0FA2098-99F2-4140-86F2-E266E4A0DC58}"/>
              </a:ext>
            </a:extLst>
          </p:cNvPr>
          <p:cNvSpPr/>
          <p:nvPr/>
        </p:nvSpPr>
        <p:spPr>
          <a:xfrm>
            <a:off x="6806608" y="1243207"/>
            <a:ext cx="2510494" cy="32316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지연 분석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F8AB4A8-E015-421E-A9CA-FD77B4C7E050}"/>
              </a:ext>
            </a:extLst>
          </p:cNvPr>
          <p:cNvSpPr/>
          <p:nvPr/>
        </p:nvSpPr>
        <p:spPr>
          <a:xfrm>
            <a:off x="3739053" y="4417894"/>
            <a:ext cx="1291654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비정상 운항현황</a:t>
            </a: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2B6B6351-B7EE-4C0B-9745-CF1F56EC54AF}"/>
              </a:ext>
            </a:extLst>
          </p:cNvPr>
          <p:cNvSpPr/>
          <p:nvPr/>
        </p:nvSpPr>
        <p:spPr>
          <a:xfrm>
            <a:off x="5259585" y="4256312"/>
            <a:ext cx="1127764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지연요인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EBCE03D-957A-464D-843B-3266085E18F6}"/>
              </a:ext>
            </a:extLst>
          </p:cNvPr>
          <p:cNvSpPr/>
          <p:nvPr/>
        </p:nvSpPr>
        <p:spPr>
          <a:xfrm>
            <a:off x="5259585" y="4674682"/>
            <a:ext cx="1127764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지연요인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94A6DA78-B9E6-4B46-8291-D862087AFF8A}"/>
              </a:ext>
            </a:extLst>
          </p:cNvPr>
          <p:cNvSpPr/>
          <p:nvPr/>
        </p:nvSpPr>
        <p:spPr>
          <a:xfrm>
            <a:off x="448340" y="2496579"/>
            <a:ext cx="1451989" cy="4183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국내 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(14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FCB84A6B-E585-4AA4-B0AD-ACBFCE6CB3BE}"/>
              </a:ext>
            </a:extLst>
          </p:cNvPr>
          <p:cNvSpPr/>
          <p:nvPr/>
        </p:nvSpPr>
        <p:spPr>
          <a:xfrm>
            <a:off x="448340" y="3061131"/>
            <a:ext cx="1451989" cy="41837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 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8482D98-B5B4-49F8-B5BD-EB8ABCAE1004}"/>
              </a:ext>
            </a:extLst>
          </p:cNvPr>
          <p:cNvSpPr/>
          <p:nvPr/>
        </p:nvSpPr>
        <p:spPr>
          <a:xfrm>
            <a:off x="2214892" y="2157956"/>
            <a:ext cx="1115658" cy="4183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공항 온실가스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0F27BF8D-7BAF-4920-91FE-AD39A70138A1}"/>
              </a:ext>
            </a:extLst>
          </p:cNvPr>
          <p:cNvSpPr/>
          <p:nvPr/>
        </p:nvSpPr>
        <p:spPr>
          <a:xfrm>
            <a:off x="459706" y="4757595"/>
            <a:ext cx="1199833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화물</a:t>
            </a: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5FA8852-7C82-45BE-958E-DFADE2D5D19E}"/>
              </a:ext>
            </a:extLst>
          </p:cNvPr>
          <p:cNvSpPr/>
          <p:nvPr/>
        </p:nvSpPr>
        <p:spPr>
          <a:xfrm>
            <a:off x="459706" y="5338761"/>
            <a:ext cx="1199833" cy="4183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지연통계</a:t>
            </a: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31F6E774-AB04-4200-A2B6-636490779B7A}"/>
              </a:ext>
            </a:extLst>
          </p:cNvPr>
          <p:cNvCxnSpPr>
            <a:stCxn id="42" idx="3"/>
            <a:endCxn id="44" idx="1"/>
          </p:cNvCxnSpPr>
          <p:nvPr/>
        </p:nvCxnSpPr>
        <p:spPr>
          <a:xfrm flipV="1">
            <a:off x="1900329" y="2367141"/>
            <a:ext cx="314563" cy="338623"/>
          </a:xfrm>
          <a:prstGeom prst="bentConnector3">
            <a:avLst/>
          </a:prstGeom>
          <a:ln w="28575">
            <a:solidFill>
              <a:srgbClr val="10A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9801A055-2FB0-496A-8F76-F487C62CBAE4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 flipV="1">
            <a:off x="1900329" y="2367141"/>
            <a:ext cx="314563" cy="903175"/>
          </a:xfrm>
          <a:prstGeom prst="bentConnector3">
            <a:avLst/>
          </a:prstGeom>
          <a:ln w="28575">
            <a:solidFill>
              <a:srgbClr val="10A6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25281AAC-0604-408E-9615-E5205C3F7358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 flipV="1">
            <a:off x="5030707" y="4417894"/>
            <a:ext cx="228878" cy="209185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079EEE2E-7CFA-4B1F-9057-FCFBE2BE76D6}"/>
              </a:ext>
            </a:extLst>
          </p:cNvPr>
          <p:cNvCxnSpPr>
            <a:cxnSpLocks/>
            <a:stCxn id="39" idx="3"/>
            <a:endCxn id="41" idx="1"/>
          </p:cNvCxnSpPr>
          <p:nvPr/>
        </p:nvCxnSpPr>
        <p:spPr>
          <a:xfrm>
            <a:off x="5030707" y="4627079"/>
            <a:ext cx="228878" cy="209185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FB5D646B-5357-438E-9CFF-304007B7F8F5}"/>
              </a:ext>
            </a:extLst>
          </p:cNvPr>
          <p:cNvSpPr/>
          <p:nvPr/>
        </p:nvSpPr>
        <p:spPr>
          <a:xfrm>
            <a:off x="6976670" y="2187776"/>
            <a:ext cx="1199833" cy="41837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주차현황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API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D464F468-A04E-446A-B972-321940E0DB9F}"/>
              </a:ext>
            </a:extLst>
          </p:cNvPr>
          <p:cNvSpPr/>
          <p:nvPr/>
        </p:nvSpPr>
        <p:spPr>
          <a:xfrm>
            <a:off x="6956478" y="4284501"/>
            <a:ext cx="1345486" cy="4183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(T1, T2)</a:t>
            </a: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지하철 승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하차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011A7A72-02B0-4C30-A0BF-56E6DD99607B}"/>
              </a:ext>
            </a:extLst>
          </p:cNvPr>
          <p:cNvSpPr/>
          <p:nvPr/>
        </p:nvSpPr>
        <p:spPr>
          <a:xfrm>
            <a:off x="3736988" y="3064625"/>
            <a:ext cx="1291654" cy="41837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 현황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83413324-71B9-41EB-8F8B-6CCD6F70191C}"/>
              </a:ext>
            </a:extLst>
          </p:cNvPr>
          <p:cNvSpPr/>
          <p:nvPr/>
        </p:nvSpPr>
        <p:spPr>
          <a:xfrm>
            <a:off x="5243404" y="2903043"/>
            <a:ext cx="1353203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출발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333DE628-6A92-49B8-9F3B-709C82799776}"/>
              </a:ext>
            </a:extLst>
          </p:cNvPr>
          <p:cNvSpPr/>
          <p:nvPr/>
        </p:nvSpPr>
        <p:spPr>
          <a:xfrm>
            <a:off x="5243404" y="3321413"/>
            <a:ext cx="1353203" cy="32316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</a:t>
            </a:r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지연량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도착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0D65D4B8-BABC-4F8E-AE80-15ACA02F3526}"/>
              </a:ext>
            </a:extLst>
          </p:cNvPr>
          <p:cNvCxnSpPr>
            <a:cxnSpLocks/>
            <a:stCxn id="75" idx="3"/>
            <a:endCxn id="76" idx="1"/>
          </p:cNvCxnSpPr>
          <p:nvPr/>
        </p:nvCxnSpPr>
        <p:spPr>
          <a:xfrm flipV="1">
            <a:off x="5028642" y="3064625"/>
            <a:ext cx="214762" cy="20918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47071704-4AB0-49E1-9CF8-B6077A876F4E}"/>
              </a:ext>
            </a:extLst>
          </p:cNvPr>
          <p:cNvCxnSpPr>
            <a:cxnSpLocks/>
            <a:stCxn id="75" idx="3"/>
            <a:endCxn id="77" idx="1"/>
          </p:cNvCxnSpPr>
          <p:nvPr/>
        </p:nvCxnSpPr>
        <p:spPr>
          <a:xfrm>
            <a:off x="5028642" y="3273810"/>
            <a:ext cx="214762" cy="209185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5B1424FE-68E4-42C1-A523-99D701D40011}"/>
              </a:ext>
            </a:extLst>
          </p:cNvPr>
          <p:cNvSpPr/>
          <p:nvPr/>
        </p:nvSpPr>
        <p:spPr>
          <a:xfrm>
            <a:off x="6953901" y="4794649"/>
            <a:ext cx="1345487" cy="41837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인천공항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(T1, T2)</a:t>
            </a: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시간대별 통계</a:t>
            </a: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20ACECB-141A-4455-8174-3ECDCB6D3631}"/>
              </a:ext>
            </a:extLst>
          </p:cNvPr>
          <p:cNvSpPr/>
          <p:nvPr/>
        </p:nvSpPr>
        <p:spPr>
          <a:xfrm>
            <a:off x="2205813" y="5050449"/>
            <a:ext cx="1115658" cy="418370"/>
          </a:xfrm>
          <a:prstGeom prst="roundRect">
            <a:avLst/>
          </a:prstGeom>
          <a:solidFill>
            <a:srgbClr val="EA3D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전체 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지연률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3D703526-32A3-4603-9816-6BABE4B2BFCA}"/>
              </a:ext>
            </a:extLst>
          </p:cNvPr>
          <p:cNvCxnSpPr>
            <a:cxnSpLocks/>
            <a:stCxn id="46" idx="3"/>
            <a:endCxn id="48" idx="1"/>
          </p:cNvCxnSpPr>
          <p:nvPr/>
        </p:nvCxnSpPr>
        <p:spPr>
          <a:xfrm>
            <a:off x="1659539" y="4966780"/>
            <a:ext cx="546274" cy="292854"/>
          </a:xfrm>
          <a:prstGeom prst="bentConnector3">
            <a:avLst/>
          </a:prstGeom>
          <a:ln w="38100">
            <a:solidFill>
              <a:srgbClr val="EA3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AF662FF-0A97-4B7C-A5D3-8B1FF54A0D1C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 flipV="1">
            <a:off x="1659539" y="5259634"/>
            <a:ext cx="546274" cy="288312"/>
          </a:xfrm>
          <a:prstGeom prst="bentConnector3">
            <a:avLst/>
          </a:prstGeom>
          <a:ln w="38100">
            <a:solidFill>
              <a:srgbClr val="EA3D0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A486AF-B807-4552-BB9E-7F02DB532733}"/>
              </a:ext>
            </a:extLst>
          </p:cNvPr>
          <p:cNvSpPr/>
          <p:nvPr/>
        </p:nvSpPr>
        <p:spPr>
          <a:xfrm>
            <a:off x="2271201" y="3998406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비교분석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33DDC039-6DF7-4F77-8288-4512F5028195}"/>
              </a:ext>
            </a:extLst>
          </p:cNvPr>
          <p:cNvCxnSpPr>
            <a:stCxn id="44" idx="2"/>
            <a:endCxn id="27" idx="0"/>
          </p:cNvCxnSpPr>
          <p:nvPr/>
        </p:nvCxnSpPr>
        <p:spPr>
          <a:xfrm flipH="1">
            <a:off x="2769871" y="2576326"/>
            <a:ext cx="2850" cy="1422080"/>
          </a:xfrm>
          <a:prstGeom prst="straightConnector1">
            <a:avLst/>
          </a:prstGeom>
          <a:ln w="28575">
            <a:solidFill>
              <a:srgbClr val="10A678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FBB6E01-CBE5-474E-8225-8CC5C207B03A}"/>
              </a:ext>
            </a:extLst>
          </p:cNvPr>
          <p:cNvCxnSpPr>
            <a:cxnSpLocks/>
            <a:stCxn id="48" idx="0"/>
            <a:endCxn id="27" idx="2"/>
          </p:cNvCxnSpPr>
          <p:nvPr/>
        </p:nvCxnSpPr>
        <p:spPr>
          <a:xfrm flipV="1">
            <a:off x="2763642" y="4468141"/>
            <a:ext cx="6229" cy="582308"/>
          </a:xfrm>
          <a:prstGeom prst="straightConnector1">
            <a:avLst/>
          </a:prstGeom>
          <a:ln w="28575">
            <a:solidFill>
              <a:srgbClr val="EA3D0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6E700632-9243-4D82-98E0-0CCA945509B1}"/>
              </a:ext>
            </a:extLst>
          </p:cNvPr>
          <p:cNvSpPr/>
          <p:nvPr/>
        </p:nvSpPr>
        <p:spPr>
          <a:xfrm>
            <a:off x="399973" y="2187776"/>
            <a:ext cx="717945" cy="237604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SCOPE1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D7CFBAA3-7481-4128-A67C-8423A7FCC7EF}"/>
              </a:ext>
            </a:extLst>
          </p:cNvPr>
          <p:cNvSpPr/>
          <p:nvPr/>
        </p:nvSpPr>
        <p:spPr>
          <a:xfrm>
            <a:off x="1182384" y="2187776"/>
            <a:ext cx="717945" cy="2376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D32EB879-814B-483B-932D-84EB989C0A03}"/>
              </a:ext>
            </a:extLst>
          </p:cNvPr>
          <p:cNvSpPr/>
          <p:nvPr/>
        </p:nvSpPr>
        <p:spPr>
          <a:xfrm>
            <a:off x="1956460" y="3559640"/>
            <a:ext cx="717945" cy="237604"/>
          </a:xfrm>
          <a:prstGeom prst="roundRect">
            <a:avLst/>
          </a:prstGeom>
          <a:solidFill>
            <a:srgbClr val="A0CC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SCOPE3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9BC280E8-B34E-4E2A-8792-DBB8ED998B85}"/>
              </a:ext>
            </a:extLst>
          </p:cNvPr>
          <p:cNvSpPr/>
          <p:nvPr/>
        </p:nvSpPr>
        <p:spPr>
          <a:xfrm>
            <a:off x="424157" y="3554479"/>
            <a:ext cx="717945" cy="237604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SCOPE1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607257D4-4170-498D-A7C3-87DB75BC072D}"/>
              </a:ext>
            </a:extLst>
          </p:cNvPr>
          <p:cNvSpPr/>
          <p:nvPr/>
        </p:nvSpPr>
        <p:spPr>
          <a:xfrm>
            <a:off x="1206568" y="3554479"/>
            <a:ext cx="717945" cy="237604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SCOPE2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6E2F9D89-E10D-4054-891B-B178BED4ADF4}"/>
              </a:ext>
            </a:extLst>
          </p:cNvPr>
          <p:cNvCxnSpPr>
            <a:cxnSpLocks/>
          </p:cNvCxnSpPr>
          <p:nvPr/>
        </p:nvCxnSpPr>
        <p:spPr>
          <a:xfrm>
            <a:off x="1900329" y="3373161"/>
            <a:ext cx="1836659" cy="3494"/>
          </a:xfrm>
          <a:prstGeom prst="straightConnector1">
            <a:avLst/>
          </a:prstGeom>
          <a:ln w="762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6AA67BAD-D4D4-4392-9359-85AF23093F06}"/>
              </a:ext>
            </a:extLst>
          </p:cNvPr>
          <p:cNvSpPr/>
          <p:nvPr/>
        </p:nvSpPr>
        <p:spPr>
          <a:xfrm>
            <a:off x="367884" y="1762539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온실가스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50E5DCC-E880-42C1-860F-1A822C2121BF}"/>
              </a:ext>
            </a:extLst>
          </p:cNvPr>
          <p:cNvSpPr/>
          <p:nvPr/>
        </p:nvSpPr>
        <p:spPr>
          <a:xfrm>
            <a:off x="367884" y="4394996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운항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/ 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지연</a:t>
            </a:r>
          </a:p>
        </p:txBody>
      </p:sp>
      <p:sp>
        <p:nvSpPr>
          <p:cNvPr id="122" name="직사각형 121">
            <a:extLst>
              <a:ext uri="{FF2B5EF4-FFF2-40B4-BE49-F238E27FC236}">
                <a16:creationId xmlns:a16="http://schemas.microsoft.com/office/drawing/2014/main" id="{444E1743-0FFA-4879-9807-35BF70D02541}"/>
              </a:ext>
            </a:extLst>
          </p:cNvPr>
          <p:cNvSpPr/>
          <p:nvPr/>
        </p:nvSpPr>
        <p:spPr>
          <a:xfrm>
            <a:off x="3697591" y="2328419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크롤링</a:t>
            </a:r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데이터</a:t>
            </a:r>
          </a:p>
        </p:txBody>
      </p:sp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440A6C81-B70A-4465-87D3-3425D223FB83}"/>
              </a:ext>
            </a:extLst>
          </p:cNvPr>
          <p:cNvSpPr/>
          <p:nvPr/>
        </p:nvSpPr>
        <p:spPr>
          <a:xfrm>
            <a:off x="9691951" y="2695865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시정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2" name="사각형: 둥근 모서리 131">
            <a:extLst>
              <a:ext uri="{FF2B5EF4-FFF2-40B4-BE49-F238E27FC236}">
                <a16:creationId xmlns:a16="http://schemas.microsoft.com/office/drawing/2014/main" id="{0054C5BC-6571-4E1D-8B96-DAAF252C85D7}"/>
              </a:ext>
            </a:extLst>
          </p:cNvPr>
          <p:cNvSpPr/>
          <p:nvPr/>
        </p:nvSpPr>
        <p:spPr>
          <a:xfrm>
            <a:off x="9691950" y="2948286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전운량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14C30A0C-54DD-4040-9053-F106AFF32334}"/>
              </a:ext>
            </a:extLst>
          </p:cNvPr>
          <p:cNvSpPr/>
          <p:nvPr/>
        </p:nvSpPr>
        <p:spPr>
          <a:xfrm>
            <a:off x="9464395" y="1762539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</a:t>
            </a:r>
          </a:p>
        </p:txBody>
      </p: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D61E504E-16D4-452D-ABB8-96423143FAF7}"/>
              </a:ext>
            </a:extLst>
          </p:cNvPr>
          <p:cNvSpPr/>
          <p:nvPr/>
        </p:nvSpPr>
        <p:spPr>
          <a:xfrm>
            <a:off x="6886019" y="3771461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여객 터미널 </a:t>
            </a:r>
            <a:r>
              <a:rPr lang="en-US" altLang="ko-KR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1, 2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A7AC6D40-269F-4055-84CF-E20FBCAF9E53}"/>
              </a:ext>
            </a:extLst>
          </p:cNvPr>
          <p:cNvSpPr/>
          <p:nvPr/>
        </p:nvSpPr>
        <p:spPr>
          <a:xfrm>
            <a:off x="6886019" y="1762539"/>
            <a:ext cx="1291655" cy="2226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주차장</a:t>
            </a:r>
          </a:p>
        </p:txBody>
      </p:sp>
      <p:sp>
        <p:nvSpPr>
          <p:cNvPr id="141" name="사각형: 둥근 모서리 140">
            <a:extLst>
              <a:ext uri="{FF2B5EF4-FFF2-40B4-BE49-F238E27FC236}">
                <a16:creationId xmlns:a16="http://schemas.microsoft.com/office/drawing/2014/main" id="{7713C738-4027-4E8E-AA7A-D02F1177898E}"/>
              </a:ext>
            </a:extLst>
          </p:cNvPr>
          <p:cNvSpPr/>
          <p:nvPr/>
        </p:nvSpPr>
        <p:spPr>
          <a:xfrm>
            <a:off x="9691951" y="3198214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풍향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1B13749A-AB0C-4F5B-8C2C-600FD50221CA}"/>
              </a:ext>
            </a:extLst>
          </p:cNvPr>
          <p:cNvSpPr/>
          <p:nvPr/>
        </p:nvSpPr>
        <p:spPr>
          <a:xfrm>
            <a:off x="9691950" y="3450635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풍속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00C0C477-E7B2-49B0-97E1-6BE387E1F624}"/>
              </a:ext>
            </a:extLst>
          </p:cNvPr>
          <p:cNvSpPr/>
          <p:nvPr/>
        </p:nvSpPr>
        <p:spPr>
          <a:xfrm>
            <a:off x="9691951" y="3713977"/>
            <a:ext cx="708942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최저운고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EAD22566-331E-4AA1-A7C9-8B4B46B28A03}"/>
              </a:ext>
            </a:extLst>
          </p:cNvPr>
          <p:cNvSpPr/>
          <p:nvPr/>
        </p:nvSpPr>
        <p:spPr>
          <a:xfrm>
            <a:off x="9691950" y="3966398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기온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45" name="사각형: 둥근 모서리 144">
            <a:extLst>
              <a:ext uri="{FF2B5EF4-FFF2-40B4-BE49-F238E27FC236}">
                <a16:creationId xmlns:a16="http://schemas.microsoft.com/office/drawing/2014/main" id="{187BC673-0590-45CE-B4C4-2D6801429C10}"/>
              </a:ext>
            </a:extLst>
          </p:cNvPr>
          <p:cNvSpPr/>
          <p:nvPr/>
        </p:nvSpPr>
        <p:spPr>
          <a:xfrm>
            <a:off x="9691950" y="4218819"/>
            <a:ext cx="708943" cy="205893"/>
          </a:xfrm>
          <a:prstGeom prst="roundRect">
            <a:avLst/>
          </a:prstGeom>
          <a:solidFill>
            <a:srgbClr val="F0A0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강수량</a:t>
            </a:r>
            <a:endParaRPr lang="ko-KR" altLang="en-US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47" name="연결선: 꺾임 146">
            <a:extLst>
              <a:ext uri="{FF2B5EF4-FFF2-40B4-BE49-F238E27FC236}">
                <a16:creationId xmlns:a16="http://schemas.microsoft.com/office/drawing/2014/main" id="{3DECD0C1-0FBF-4188-9009-84F7382FCC24}"/>
              </a:ext>
            </a:extLst>
          </p:cNvPr>
          <p:cNvCxnSpPr>
            <a:endCxn id="130" idx="1"/>
          </p:cNvCxnSpPr>
          <p:nvPr/>
        </p:nvCxnSpPr>
        <p:spPr>
          <a:xfrm rot="16200000" flipH="1">
            <a:off x="9542527" y="2649388"/>
            <a:ext cx="227494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연결선: 꺾임 148">
            <a:extLst>
              <a:ext uri="{FF2B5EF4-FFF2-40B4-BE49-F238E27FC236}">
                <a16:creationId xmlns:a16="http://schemas.microsoft.com/office/drawing/2014/main" id="{E89C76C7-C9AA-4543-B38C-1EF13434C521}"/>
              </a:ext>
            </a:extLst>
          </p:cNvPr>
          <p:cNvCxnSpPr>
            <a:endCxn id="132" idx="1"/>
          </p:cNvCxnSpPr>
          <p:nvPr/>
        </p:nvCxnSpPr>
        <p:spPr>
          <a:xfrm rot="16200000" flipH="1">
            <a:off x="9401406" y="2760688"/>
            <a:ext cx="509735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E00E2208-B559-436D-9117-DF80A0D564F4}"/>
              </a:ext>
            </a:extLst>
          </p:cNvPr>
          <p:cNvCxnSpPr>
            <a:endCxn id="141" idx="1"/>
          </p:cNvCxnSpPr>
          <p:nvPr/>
        </p:nvCxnSpPr>
        <p:spPr>
          <a:xfrm rot="16200000" flipH="1">
            <a:off x="9291352" y="2900562"/>
            <a:ext cx="729844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E257A5E3-7501-49ED-82B4-E66E84D51B94}"/>
              </a:ext>
            </a:extLst>
          </p:cNvPr>
          <p:cNvCxnSpPr>
            <a:endCxn id="142" idx="1"/>
          </p:cNvCxnSpPr>
          <p:nvPr/>
        </p:nvCxnSpPr>
        <p:spPr>
          <a:xfrm rot="16200000" flipH="1">
            <a:off x="9165141" y="3026772"/>
            <a:ext cx="982265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연결선: 꺾임 154">
            <a:extLst>
              <a:ext uri="{FF2B5EF4-FFF2-40B4-BE49-F238E27FC236}">
                <a16:creationId xmlns:a16="http://schemas.microsoft.com/office/drawing/2014/main" id="{7E70B810-3F70-4059-9CC1-D1AACAD6EFC0}"/>
              </a:ext>
            </a:extLst>
          </p:cNvPr>
          <p:cNvCxnSpPr>
            <a:endCxn id="143" idx="1"/>
          </p:cNvCxnSpPr>
          <p:nvPr/>
        </p:nvCxnSpPr>
        <p:spPr>
          <a:xfrm rot="16200000" flipH="1">
            <a:off x="9033470" y="3158443"/>
            <a:ext cx="1245608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61006B19-F1E6-49DF-895F-F23FEBB6E6D8}"/>
              </a:ext>
            </a:extLst>
          </p:cNvPr>
          <p:cNvCxnSpPr>
            <a:endCxn id="144" idx="1"/>
          </p:cNvCxnSpPr>
          <p:nvPr/>
        </p:nvCxnSpPr>
        <p:spPr>
          <a:xfrm rot="16200000" flipH="1">
            <a:off x="8892349" y="3269744"/>
            <a:ext cx="1527848" cy="71353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연결선: 꺾임 158">
            <a:extLst>
              <a:ext uri="{FF2B5EF4-FFF2-40B4-BE49-F238E27FC236}">
                <a16:creationId xmlns:a16="http://schemas.microsoft.com/office/drawing/2014/main" id="{E87034F9-EB1A-4938-9703-E34BE22DEE3F}"/>
              </a:ext>
            </a:extLst>
          </p:cNvPr>
          <p:cNvCxnSpPr>
            <a:endCxn id="145" idx="1"/>
          </p:cNvCxnSpPr>
          <p:nvPr/>
        </p:nvCxnSpPr>
        <p:spPr>
          <a:xfrm rot="16200000" flipH="1">
            <a:off x="8766138" y="3395954"/>
            <a:ext cx="1780270" cy="71354"/>
          </a:xfrm>
          <a:prstGeom prst="bentConnector2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32C1080-53D1-487A-9F77-2ED3D9C912B1}"/>
              </a:ext>
            </a:extLst>
          </p:cNvPr>
          <p:cNvSpPr/>
          <p:nvPr/>
        </p:nvSpPr>
        <p:spPr>
          <a:xfrm>
            <a:off x="9526437" y="2199349"/>
            <a:ext cx="1199833" cy="4183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인천국제공항</a:t>
            </a:r>
            <a:endParaRPr lang="en-US" altLang="ko-KR" sz="12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2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항공기상</a:t>
            </a:r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BDF1DEC7-0C26-4651-9859-379AF82C50E2}"/>
              </a:ext>
            </a:extLst>
          </p:cNvPr>
          <p:cNvSpPr/>
          <p:nvPr/>
        </p:nvSpPr>
        <p:spPr>
          <a:xfrm>
            <a:off x="7881947" y="2782189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증감분석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98427CC8-4924-4D6E-B3DB-92230ADA380A}"/>
              </a:ext>
            </a:extLst>
          </p:cNvPr>
          <p:cNvCxnSpPr>
            <a:stCxn id="63" idx="2"/>
            <a:endCxn id="162" idx="1"/>
          </p:cNvCxnSpPr>
          <p:nvPr/>
        </p:nvCxnSpPr>
        <p:spPr>
          <a:xfrm rot="16200000" flipH="1">
            <a:off x="7523812" y="2658921"/>
            <a:ext cx="410911" cy="30536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927151BD-178B-43EE-8A76-25CED5CD04C4}"/>
              </a:ext>
            </a:extLst>
          </p:cNvPr>
          <p:cNvSpPr/>
          <p:nvPr/>
        </p:nvSpPr>
        <p:spPr>
          <a:xfrm>
            <a:off x="8176503" y="5366692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경향분석</a:t>
            </a:r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8F07DFD5-84F8-435D-BA98-F40BCF656EF7}"/>
              </a:ext>
            </a:extLst>
          </p:cNvPr>
          <p:cNvCxnSpPr>
            <a:stCxn id="64" idx="3"/>
            <a:endCxn id="167" idx="0"/>
          </p:cNvCxnSpPr>
          <p:nvPr/>
        </p:nvCxnSpPr>
        <p:spPr>
          <a:xfrm>
            <a:off x="8301964" y="4493686"/>
            <a:ext cx="373209" cy="87300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연결선: 꺾임 171">
            <a:extLst>
              <a:ext uri="{FF2B5EF4-FFF2-40B4-BE49-F238E27FC236}">
                <a16:creationId xmlns:a16="http://schemas.microsoft.com/office/drawing/2014/main" id="{C400A6D1-2F7B-4601-8CEC-11A0C09828F6}"/>
              </a:ext>
            </a:extLst>
          </p:cNvPr>
          <p:cNvCxnSpPr>
            <a:stCxn id="84" idx="3"/>
            <a:endCxn id="167" idx="0"/>
          </p:cNvCxnSpPr>
          <p:nvPr/>
        </p:nvCxnSpPr>
        <p:spPr>
          <a:xfrm>
            <a:off x="8299388" y="5003834"/>
            <a:ext cx="375785" cy="36285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1B32EFD2-CC4E-4B28-A8ED-9F065643F481}"/>
              </a:ext>
            </a:extLst>
          </p:cNvPr>
          <p:cNvSpPr/>
          <p:nvPr/>
        </p:nvSpPr>
        <p:spPr>
          <a:xfrm>
            <a:off x="4989246" y="5306201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요인분석</a:t>
            </a:r>
          </a:p>
        </p:txBody>
      </p: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F9352B4F-AE47-4462-B49C-6BFFCB2FCD97}"/>
              </a:ext>
            </a:extLst>
          </p:cNvPr>
          <p:cNvCxnSpPr>
            <a:cxnSpLocks/>
            <a:stCxn id="40" idx="3"/>
            <a:endCxn id="177" idx="3"/>
          </p:cNvCxnSpPr>
          <p:nvPr/>
        </p:nvCxnSpPr>
        <p:spPr>
          <a:xfrm flipH="1">
            <a:off x="5986586" y="4417894"/>
            <a:ext cx="400763" cy="1123175"/>
          </a:xfrm>
          <a:prstGeom prst="bentConnector3">
            <a:avLst>
              <a:gd name="adj1" fmla="val -5704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73267BFF-E455-4977-9307-01165227E6D7}"/>
              </a:ext>
            </a:extLst>
          </p:cNvPr>
          <p:cNvSpPr/>
          <p:nvPr/>
        </p:nvSpPr>
        <p:spPr>
          <a:xfrm>
            <a:off x="5421335" y="1819126"/>
            <a:ext cx="997340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상관분석</a:t>
            </a:r>
          </a:p>
        </p:txBody>
      </p:sp>
      <p:cxnSp>
        <p:nvCxnSpPr>
          <p:cNvPr id="197" name="직선 화살표 연결선 196">
            <a:extLst>
              <a:ext uri="{FF2B5EF4-FFF2-40B4-BE49-F238E27FC236}">
                <a16:creationId xmlns:a16="http://schemas.microsoft.com/office/drawing/2014/main" id="{E618B1BC-1076-497F-82A9-F5D1EEA5326B}"/>
              </a:ext>
            </a:extLst>
          </p:cNvPr>
          <p:cNvCxnSpPr>
            <a:stCxn id="76" idx="0"/>
            <a:endCxn id="193" idx="2"/>
          </p:cNvCxnSpPr>
          <p:nvPr/>
        </p:nvCxnSpPr>
        <p:spPr>
          <a:xfrm flipH="1" flipV="1">
            <a:off x="5920005" y="2288861"/>
            <a:ext cx="1" cy="614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3A9C7BCB-620C-4535-9F54-222D0A606892}"/>
              </a:ext>
            </a:extLst>
          </p:cNvPr>
          <p:cNvSpPr/>
          <p:nvPr/>
        </p:nvSpPr>
        <p:spPr>
          <a:xfrm>
            <a:off x="10676486" y="4385180"/>
            <a:ext cx="1122308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Decision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Tree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204" name="연결선: 꺾임 203">
            <a:extLst>
              <a:ext uri="{FF2B5EF4-FFF2-40B4-BE49-F238E27FC236}">
                <a16:creationId xmlns:a16="http://schemas.microsoft.com/office/drawing/2014/main" id="{0BB91D79-BD35-4F91-B080-8DF69EC71E2B}"/>
              </a:ext>
            </a:extLst>
          </p:cNvPr>
          <p:cNvCxnSpPr>
            <a:cxnSpLocks/>
            <a:stCxn id="45" idx="3"/>
            <a:endCxn id="202" idx="0"/>
          </p:cNvCxnSpPr>
          <p:nvPr/>
        </p:nvCxnSpPr>
        <p:spPr>
          <a:xfrm>
            <a:off x="10726270" y="2408534"/>
            <a:ext cx="511370" cy="197664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0148D755-C1F8-47B2-B308-62B4963C0307}"/>
              </a:ext>
            </a:extLst>
          </p:cNvPr>
          <p:cNvSpPr/>
          <p:nvPr/>
        </p:nvSpPr>
        <p:spPr>
          <a:xfrm>
            <a:off x="10669719" y="4937268"/>
            <a:ext cx="1122308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Logistic</a:t>
            </a:r>
          </a:p>
          <a:p>
            <a:pPr algn="ctr"/>
            <a:r>
              <a:rPr lang="en-US" altLang="ko-KR" sz="1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Regression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BD176A18-4FE0-4A19-B086-24F7E170CA1D}"/>
              </a:ext>
            </a:extLst>
          </p:cNvPr>
          <p:cNvSpPr/>
          <p:nvPr/>
        </p:nvSpPr>
        <p:spPr>
          <a:xfrm>
            <a:off x="10669718" y="5474909"/>
            <a:ext cx="1122307" cy="469735"/>
          </a:xfrm>
          <a:prstGeom prst="rect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XGBoost</a:t>
            </a:r>
            <a:endParaRPr lang="ko-KR" altLang="en-US" sz="1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E7069DA3-5F91-B84B-A980-539F823FAC23}"/>
              </a:ext>
            </a:extLst>
          </p:cNvPr>
          <p:cNvSpPr/>
          <p:nvPr/>
        </p:nvSpPr>
        <p:spPr>
          <a:xfrm>
            <a:off x="9574305" y="0"/>
            <a:ext cx="2617695" cy="323165"/>
          </a:xfrm>
          <a:prstGeom prst="rect">
            <a:avLst/>
          </a:prstGeom>
          <a:solidFill>
            <a:srgbClr val="9A9BA0"/>
          </a:solidFill>
        </p:spPr>
        <p:txBody>
          <a:bodyPr wrap="square">
            <a:spAutoFit/>
          </a:bodyPr>
          <a:lstStyle/>
          <a:p>
            <a:pPr algn="r"/>
            <a:r>
              <a:rPr lang="en-US" altLang="ko-KR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1. </a:t>
            </a:r>
            <a:r>
              <a:rPr lang="ko-KR" altLang="en-US" sz="15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 배경 및 개요 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</a:t>
            </a:r>
            <a:r>
              <a:rPr lang="ko-KR" altLang="en-US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〮 </a:t>
            </a:r>
            <a:r>
              <a:rPr lang="en-US" altLang="ko-KR" sz="1500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62522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C7BA40FB-8EDA-2248-B176-AE1F23446794}"/>
              </a:ext>
            </a:extLst>
          </p:cNvPr>
          <p:cNvSpPr txBox="1"/>
          <p:nvPr/>
        </p:nvSpPr>
        <p:spPr>
          <a:xfrm>
            <a:off x="10879850" y="1805150"/>
            <a:ext cx="12927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0</a:t>
            </a:r>
            <a:r>
              <a:rPr kumimoji="1" lang="en-US" altLang="ko-KR" sz="6600" b="1" dirty="0">
                <a:solidFill>
                  <a:schemeClr val="bg1">
                    <a:lumMod val="50000"/>
                  </a:schemeClr>
                </a:solidFill>
                <a:latin typeface="210 골목길 B" panose="02020603020101020101" pitchFamily="18" charset="-127"/>
                <a:ea typeface="210 골목길 B" panose="02020603020101020101" pitchFamily="18" charset="-127"/>
              </a:rPr>
              <a:t>2</a:t>
            </a:r>
            <a:endParaRPr kumimoji="1" lang="ko-Kore-KR" altLang="en-US" sz="6600" b="1" dirty="0">
              <a:solidFill>
                <a:schemeClr val="bg1">
                  <a:lumMod val="50000"/>
                </a:schemeClr>
              </a:solidFill>
              <a:latin typeface="210 골목길 B" panose="02020603020101020101" pitchFamily="18" charset="-127"/>
              <a:ea typeface="210 골목길 B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732986-AE12-7247-ACC9-D6634A9DF0BA}"/>
              </a:ext>
            </a:extLst>
          </p:cNvPr>
          <p:cNvSpPr txBox="1"/>
          <p:nvPr/>
        </p:nvSpPr>
        <p:spPr>
          <a:xfrm>
            <a:off x="10150365" y="2934055"/>
            <a:ext cx="204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b="1" dirty="0">
                <a:solidFill>
                  <a:schemeClr val="bg2">
                    <a:lumMod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전체 공항 지연 분석</a:t>
            </a:r>
          </a:p>
        </p:txBody>
      </p:sp>
      <p:sp>
        <p:nvSpPr>
          <p:cNvPr id="2" name="직각 삼각형[R] 1">
            <a:extLst>
              <a:ext uri="{FF2B5EF4-FFF2-40B4-BE49-F238E27FC236}">
                <a16:creationId xmlns:a16="http://schemas.microsoft.com/office/drawing/2014/main" id="{284C3FF0-8DB7-B34D-9450-602B9FA17F00}"/>
              </a:ext>
            </a:extLst>
          </p:cNvPr>
          <p:cNvSpPr/>
          <p:nvPr/>
        </p:nvSpPr>
        <p:spPr>
          <a:xfrm rot="5400000">
            <a:off x="4763813" y="-4763815"/>
            <a:ext cx="2664372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각 삼각형[R] 18">
            <a:extLst>
              <a:ext uri="{FF2B5EF4-FFF2-40B4-BE49-F238E27FC236}">
                <a16:creationId xmlns:a16="http://schemas.microsoft.com/office/drawing/2014/main" id="{4DB0E511-93C5-5C46-A279-F7EBA167A43B}"/>
              </a:ext>
            </a:extLst>
          </p:cNvPr>
          <p:cNvSpPr/>
          <p:nvPr/>
        </p:nvSpPr>
        <p:spPr>
          <a:xfrm rot="16200000">
            <a:off x="4763814" y="-570187"/>
            <a:ext cx="2664371" cy="12192002"/>
          </a:xfrm>
          <a:prstGeom prst="rt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D693E67E-ACEB-4DED-995D-85BF61B6B3D4}"/>
              </a:ext>
            </a:extLst>
          </p:cNvPr>
          <p:cNvSpPr/>
          <p:nvPr/>
        </p:nvSpPr>
        <p:spPr>
          <a:xfrm>
            <a:off x="1533939" y="5923722"/>
            <a:ext cx="6715539" cy="824947"/>
          </a:xfrm>
          <a:prstGeom prst="triangle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66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1AA36D82B74C3343A9FD094A6CFA8B3D" ma:contentTypeVersion="11" ma:contentTypeDescription="새 문서를 만듭니다." ma:contentTypeScope="" ma:versionID="fa2fe38b9098e59376f4e0815153724b">
  <xsd:schema xmlns:xsd="http://www.w3.org/2001/XMLSchema" xmlns:xs="http://www.w3.org/2001/XMLSchema" xmlns:p="http://schemas.microsoft.com/office/2006/metadata/properties" xmlns:ns3="b596136e-f9c7-4ba3-a5e9-8b1bfb512f9c" targetNamespace="http://schemas.microsoft.com/office/2006/metadata/properties" ma:root="true" ma:fieldsID="0902e5e98a7c385c645225a1cb61f994" ns3:_="">
    <xsd:import namespace="b596136e-f9c7-4ba3-a5e9-8b1bfb512f9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6136e-f9c7-4ba3-a5e9-8b1bfb512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F35224-CF6C-4742-BBC2-5234853B200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E0B133-2E29-4A86-9CF2-A142F54E05C4}">
  <ds:schemaRefs>
    <ds:schemaRef ds:uri="http://schemas.microsoft.com/office/2006/documentManagement/types"/>
    <ds:schemaRef ds:uri="http://purl.org/dc/elements/1.1/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b596136e-f9c7-4ba3-a5e9-8b1bfb512f9c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1A085D2-71B4-4CA7-BFED-2CE011B739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96136e-f9c7-4ba3-a5e9-8b1bfb512f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11320</TotalTime>
  <Words>3349</Words>
  <Application>Microsoft Office PowerPoint</Application>
  <PresentationFormat>와이드스크린</PresentationFormat>
  <Paragraphs>720</Paragraphs>
  <Slides>52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KoPubWorld돋움체 Medium</vt:lpstr>
      <vt:lpstr>KoPubWorld돋움체 Bold</vt:lpstr>
      <vt:lpstr>맑은 고딕</vt:lpstr>
      <vt:lpstr>Arial</vt:lpstr>
      <vt:lpstr>210 골목길 B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no2pencil@office.uos.ac.kr</dc:creator>
  <cp:lastModifiedBy>no2pencil@office.uos.ac.kr</cp:lastModifiedBy>
  <cp:revision>54</cp:revision>
  <dcterms:created xsi:type="dcterms:W3CDTF">2021-08-10T03:07:57Z</dcterms:created>
  <dcterms:modified xsi:type="dcterms:W3CDTF">2021-08-30T07:10:20Z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0x0101001AA36D82B74C3343A9FD094A6CFA8B3D</vt:lpwstr>
  </property>
</Properties>
</file>